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16" r:id="rId5"/>
    <p:sldId id="490" r:id="rId6"/>
    <p:sldId id="348" r:id="rId7"/>
    <p:sldId id="376" r:id="rId8"/>
    <p:sldId id="377" r:id="rId9"/>
    <p:sldId id="379" r:id="rId10"/>
    <p:sldId id="378" r:id="rId11"/>
    <p:sldId id="375" r:id="rId12"/>
    <p:sldId id="374" r:id="rId13"/>
    <p:sldId id="32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9D8F7A-64DF-2281-4330-FD66178F70F5}" name="IMRIE Alison (RTD)" initials="AI" userId="S::Alison.IMRIE@ec.europa.eu::7538ea5b-7a08-4d63-bbfa-136db14bea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BONNEL Benedicte (RTD)" initials="CB(" lastIdx="15" clrIdx="0">
    <p:extLst>
      <p:ext uri="{19B8F6BF-5375-455C-9EA6-DF929625EA0E}">
        <p15:presenceInfo xmlns:p15="http://schemas.microsoft.com/office/powerpoint/2012/main" userId="S-1-5-21-1606980848-2025429265-839522115-1116343" providerId="AD"/>
      </p:ext>
    </p:extLst>
  </p:cmAuthor>
  <p:cmAuthor id="2" name="GENSCHEL Ulrich (RTD)" initials="GU(" lastIdx="4" clrIdx="1">
    <p:extLst>
      <p:ext uri="{19B8F6BF-5375-455C-9EA6-DF929625EA0E}">
        <p15:presenceInfo xmlns:p15="http://schemas.microsoft.com/office/powerpoint/2012/main" userId="S-1-5-21-1606980848-2025429265-839522115-5322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1680"/>
    <a:srgbClr val="C1C3BC"/>
    <a:srgbClr val="E4EECC"/>
    <a:srgbClr val="F2F7E7"/>
    <a:srgbClr val="94ACD2"/>
    <a:srgbClr val="6699FF"/>
    <a:srgbClr val="0F4494"/>
    <a:srgbClr val="004494"/>
    <a:srgbClr val="009EE0"/>
    <a:srgbClr val="ABD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95972" autoAdjust="0"/>
  </p:normalViewPr>
  <p:slideViewPr>
    <p:cSldViewPr snapToGrid="0">
      <p:cViewPr varScale="1">
        <p:scale>
          <a:sx n="105" d="100"/>
          <a:sy n="105" d="100"/>
        </p:scale>
        <p:origin x="264" y="68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info/funding-tenders/opportunities/portal/screen/support/faq;type=0,1;categories=;tenders=;programme=43108390;keyword=lump%20sum-FAQs;freeTextSearchKeyword=%22lump%20sum%22;matchWholeText=true;period=null;status=0;sortQuery=relevance;faqListKey=faqSearchTablePageState" TargetMode="External"/><Relationship Id="rId13" Type="http://schemas.openxmlformats.org/officeDocument/2006/relationships/hyperlink" Target="https://ec.europa.eu/info/funding-tenders/opportunities/portal/screen/support/news/30194" TargetMode="External"/><Relationship Id="rId3" Type="http://schemas.openxmlformats.org/officeDocument/2006/relationships/hyperlink" Target="https://op.europa.eu/en/publication-detail/-/publication/cc123397-b6ea-11ec-b6f4-01aa75ed71a1/language-en/format-PDF/source-254704739" TargetMode="External"/><Relationship Id="rId7" Type="http://schemas.openxmlformats.org/officeDocument/2006/relationships/hyperlink" Target="https://ec.europa.eu/info/funding-tenders/opportunities/docs/2021-2027/horizon/guidance/ls-decision_he_en.pdf" TargetMode="External"/><Relationship Id="rId12" Type="http://schemas.openxmlformats.org/officeDocument/2006/relationships/hyperlink" Target="https://www.youtube.com/watch?v=IXcQ4fnjphQ" TargetMode="External"/><Relationship Id="rId2" Type="http://schemas.openxmlformats.org/officeDocument/2006/relationships/hyperlink" Target="https://ec.europa.eu/info/funding-tenders/opportunities/docs/2021-2027/horizon/guidance/ls-funding-what-do-i-need-to-know_he_en.pdf" TargetMode="External"/><Relationship Id="rId1" Type="http://schemas.openxmlformats.org/officeDocument/2006/relationships/hyperlink" Target="https://www.youtube.com/watch?v=VsSO_s1Ec84&amp;t=3s" TargetMode="External"/><Relationship Id="rId6" Type="http://schemas.openxmlformats.org/officeDocument/2006/relationships/hyperlink" Target="https://www.europarl.europa.eu/stoa/en/document/EPRS_STU(2022)697218" TargetMode="External"/><Relationship Id="rId11" Type="http://schemas.openxmlformats.org/officeDocument/2006/relationships/hyperlink" Target="https://www.youtube.com/watch?v=IGWf5PZCK3o&amp;list=PLvpwIjZTs-Lhwt-nnS4FYRaHwpmhkQ3Z5&amp;index=3" TargetMode="External"/><Relationship Id="rId5" Type="http://schemas.openxmlformats.org/officeDocument/2006/relationships/hyperlink" Target="https://ec.europa.eu/info/news/lump-sum-funding-works-practice-assessment-pilot-horizon-2020-2021-oct-06_en" TargetMode="External"/><Relationship Id="rId10" Type="http://schemas.openxmlformats.org/officeDocument/2006/relationships/hyperlink" Target="https://ec.europa.eu/info/funding-tenders/opportunities/docs/2021-2027/experts/standard-briefing-slides-for-experts_he_en.pdf" TargetMode="External"/><Relationship Id="rId4" Type="http://schemas.openxmlformats.org/officeDocument/2006/relationships/hyperlink" Target="https://ec.europa.eu/info/funding-tenders/opportunities/docs/2021-2027/common/agr-contr/ls-mga_en.pdf" TargetMode="External"/><Relationship Id="rId9" Type="http://schemas.openxmlformats.org/officeDocument/2006/relationships/hyperlink" Target="https://ec.europa.eu/info/funding-tenders/opportunities/docs/2021-2027/common/guidance/how-to-manage-your-lump-sum-grants_en.pdf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info/funding-tenders/opportunities/docs/2021-2027/experts/standard-briefing-slides-for-experts_he_en.pdf" TargetMode="External"/><Relationship Id="rId13" Type="http://schemas.openxmlformats.org/officeDocument/2006/relationships/hyperlink" Target="https://www.europarl.europa.eu/stoa/en/document/EPRS_STU(2022)697218" TargetMode="External"/><Relationship Id="rId3" Type="http://schemas.openxmlformats.org/officeDocument/2006/relationships/hyperlink" Target="https://www.youtube.com/watch?v=IGWf5PZCK3o&amp;list=PLvpwIjZTs-Lhwt-nnS4FYRaHwpmhkQ3Z5&amp;index=3" TargetMode="External"/><Relationship Id="rId7" Type="http://schemas.openxmlformats.org/officeDocument/2006/relationships/hyperlink" Target="https://ec.europa.eu/info/funding-tenders/opportunities/docs/2021-2027/common/guidance/how-to-manage-your-lump-sum-grants_en.pdf" TargetMode="External"/><Relationship Id="rId12" Type="http://schemas.openxmlformats.org/officeDocument/2006/relationships/hyperlink" Target="https://ec.europa.eu/info/news/lump-sum-funding-works-practice-assessment-pilot-horizon-2020-2021-oct-06_en" TargetMode="External"/><Relationship Id="rId2" Type="http://schemas.openxmlformats.org/officeDocument/2006/relationships/hyperlink" Target="https://www.youtube.com/watch?v=IXcQ4fnjphQ" TargetMode="External"/><Relationship Id="rId1" Type="http://schemas.openxmlformats.org/officeDocument/2006/relationships/hyperlink" Target="https://www.youtube.com/watch?v=VsSO_s1Ec84&amp;t=3s" TargetMode="External"/><Relationship Id="rId6" Type="http://schemas.openxmlformats.org/officeDocument/2006/relationships/hyperlink" Target="https://ec.europa.eu/info/funding-tenders/opportunities/portal/screen/support/faq;type=0,1;categories=;tenders=;programme=43108390;keyword=lump%20sum-FAQs;freeTextSearchKeyword=%22lump%20sum%22;matchWholeText=true;period=null;status=0;sortQuery=relevance;faqListKey=faqSearchTablePageState" TargetMode="External"/><Relationship Id="rId11" Type="http://schemas.openxmlformats.org/officeDocument/2006/relationships/hyperlink" Target="https://ec.europa.eu/info/funding-tenders/opportunities/portal/screen/support/news/30194" TargetMode="External"/><Relationship Id="rId5" Type="http://schemas.openxmlformats.org/officeDocument/2006/relationships/hyperlink" Target="https://op.europa.eu/en/publication-detail/-/publication/cc123397-b6ea-11ec-b6f4-01aa75ed71a1/language-en/format-PDF/source-254704739" TargetMode="External"/><Relationship Id="rId10" Type="http://schemas.openxmlformats.org/officeDocument/2006/relationships/hyperlink" Target="https://ec.europa.eu/info/funding-tenders/opportunities/docs/2021-2027/horizon/guidance/ls-decision_he_en.pdf" TargetMode="External"/><Relationship Id="rId4" Type="http://schemas.openxmlformats.org/officeDocument/2006/relationships/hyperlink" Target="https://ec.europa.eu/info/funding-tenders/opportunities/docs/2021-2027/horizon/guidance/ls-funding-what-do-i-need-to-know_he_en.pdf" TargetMode="External"/><Relationship Id="rId9" Type="http://schemas.openxmlformats.org/officeDocument/2006/relationships/hyperlink" Target="https://ec.europa.eu/info/funding-tenders/opportunities/docs/2021-2027/common/agr-contr/ls-mga_en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E758D6-58B5-4A42-B0AA-DF6FEF73E62E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IE"/>
        </a:p>
      </dgm:t>
    </dgm:pt>
    <dgm:pt modelId="{19BF6C73-6CF0-48D7-8A59-0638B8A7C243}">
      <dgm:prSet phldrT="[Text]"/>
      <dgm:spPr/>
      <dgm:t>
        <a:bodyPr/>
        <a:lstStyle/>
        <a:p>
          <a:r>
            <a:rPr lang="en-GB" b="0" dirty="0"/>
            <a:t>Video tutorials</a:t>
          </a:r>
          <a:endParaRPr lang="en-IE" dirty="0"/>
        </a:p>
      </dgm:t>
    </dgm:pt>
    <dgm:pt modelId="{30BD208C-1FDE-4092-9F97-53279667C2B4}" type="parTrans" cxnId="{14FEE5E5-3521-49C6-A804-F753CB135C57}">
      <dgm:prSet/>
      <dgm:spPr/>
      <dgm:t>
        <a:bodyPr/>
        <a:lstStyle/>
        <a:p>
          <a:endParaRPr lang="en-IE"/>
        </a:p>
      </dgm:t>
    </dgm:pt>
    <dgm:pt modelId="{E4748020-C22A-4B2A-B9AA-6DBCCF81160D}" type="sibTrans" cxnId="{14FEE5E5-3521-49C6-A804-F753CB135C57}">
      <dgm:prSet/>
      <dgm:spPr/>
      <dgm:t>
        <a:bodyPr/>
        <a:lstStyle/>
        <a:p>
          <a:endParaRPr lang="en-IE"/>
        </a:p>
      </dgm:t>
    </dgm:pt>
    <dgm:pt modelId="{E812FAEA-27A3-42DF-B41F-6DB803A254BE}">
      <dgm:prSet phldrT="[Text]" custT="1"/>
      <dgm:spPr/>
      <dgm:t>
        <a:bodyPr/>
        <a:lstStyle/>
        <a:p>
          <a:pPr>
            <a:buClr>
              <a:schemeClr val="accent2"/>
            </a:buClr>
          </a:pPr>
          <a:r>
            <a:rPr lang="en-IE" sz="1500" b="0" dirty="0">
              <a:hlinkClick xmlns:r="http://schemas.openxmlformats.org/officeDocument/2006/relationships" r:id="rId1"/>
            </a:rPr>
            <a:t>Overview of lump sum funding</a:t>
          </a:r>
          <a:endParaRPr lang="en-IE" sz="1500" dirty="0"/>
        </a:p>
      </dgm:t>
    </dgm:pt>
    <dgm:pt modelId="{FD38DF9C-9812-4FB6-AB00-5C8CAB72DF8F}" type="parTrans" cxnId="{0D678053-8A76-49A1-A12F-FC7974F35CFF}">
      <dgm:prSet/>
      <dgm:spPr/>
      <dgm:t>
        <a:bodyPr/>
        <a:lstStyle/>
        <a:p>
          <a:endParaRPr lang="en-IE"/>
        </a:p>
      </dgm:t>
    </dgm:pt>
    <dgm:pt modelId="{FB697F0A-ECCA-40E2-83EA-11661D436496}" type="sibTrans" cxnId="{0D678053-8A76-49A1-A12F-FC7974F35CFF}">
      <dgm:prSet/>
      <dgm:spPr/>
      <dgm:t>
        <a:bodyPr/>
        <a:lstStyle/>
        <a:p>
          <a:endParaRPr lang="en-IE"/>
        </a:p>
      </dgm:t>
    </dgm:pt>
    <dgm:pt modelId="{CEF9713A-1B52-43A5-BFD5-2EDA1A198969}">
      <dgm:prSet phldrT="[Text]"/>
      <dgm:spPr/>
      <dgm:t>
        <a:bodyPr/>
        <a:lstStyle/>
        <a:p>
          <a:r>
            <a:rPr lang="en-GB" b="0" dirty="0"/>
            <a:t>Guidance documents</a:t>
          </a:r>
          <a:endParaRPr lang="en-IE" dirty="0"/>
        </a:p>
      </dgm:t>
    </dgm:pt>
    <dgm:pt modelId="{EABF9D64-0E0B-464C-9D23-D3ACB38AF3BA}" type="parTrans" cxnId="{E2E6C094-16F0-45E7-9071-B0F93EF5D868}">
      <dgm:prSet/>
      <dgm:spPr/>
      <dgm:t>
        <a:bodyPr/>
        <a:lstStyle/>
        <a:p>
          <a:endParaRPr lang="en-IE"/>
        </a:p>
      </dgm:t>
    </dgm:pt>
    <dgm:pt modelId="{C940969D-0D6E-46D2-8E5A-46231E7D2528}" type="sibTrans" cxnId="{E2E6C094-16F0-45E7-9071-B0F93EF5D868}">
      <dgm:prSet/>
      <dgm:spPr/>
      <dgm:t>
        <a:bodyPr/>
        <a:lstStyle/>
        <a:p>
          <a:endParaRPr lang="en-IE"/>
        </a:p>
      </dgm:t>
    </dgm:pt>
    <dgm:pt modelId="{1C3C4618-4522-4415-A705-D9AE6C7509B4}">
      <dgm:prSet phldrT="[Text]" custT="1"/>
      <dgm:spPr/>
      <dgm:t>
        <a:bodyPr/>
        <a:lstStyle/>
        <a:p>
          <a:pPr>
            <a:buClr>
              <a:schemeClr val="accent2"/>
            </a:buClr>
          </a:pPr>
          <a:r>
            <a:rPr lang="en-GB" sz="1500" b="0">
              <a:hlinkClick xmlns:r="http://schemas.openxmlformats.org/officeDocument/2006/relationships" r:id="rId2"/>
            </a:rPr>
            <a:t>What do I need to know?</a:t>
          </a:r>
          <a:r>
            <a:rPr lang="en-150" sz="1500" b="0"/>
            <a:t> &amp; </a:t>
          </a:r>
          <a:r>
            <a:rPr lang="en-GB" sz="1500" b="0">
              <a:hlinkClick xmlns:r="http://schemas.openxmlformats.org/officeDocument/2006/relationships" r:id="rId3"/>
            </a:rPr>
            <a:t>Quick guide</a:t>
          </a:r>
          <a:endParaRPr lang="en-IE" sz="1500" dirty="0"/>
        </a:p>
      </dgm:t>
    </dgm:pt>
    <dgm:pt modelId="{87A041D1-CBCD-4FE4-818B-F61994F463DD}" type="parTrans" cxnId="{2FFCBF01-7949-42D2-AD1D-37AFC4F944B4}">
      <dgm:prSet/>
      <dgm:spPr/>
      <dgm:t>
        <a:bodyPr/>
        <a:lstStyle/>
        <a:p>
          <a:endParaRPr lang="en-IE"/>
        </a:p>
      </dgm:t>
    </dgm:pt>
    <dgm:pt modelId="{D33E3892-9AAD-4730-A3DE-A7496ED8BF9C}" type="sibTrans" cxnId="{2FFCBF01-7949-42D2-AD1D-37AFC4F944B4}">
      <dgm:prSet/>
      <dgm:spPr/>
      <dgm:t>
        <a:bodyPr/>
        <a:lstStyle/>
        <a:p>
          <a:endParaRPr lang="en-IE"/>
        </a:p>
      </dgm:t>
    </dgm:pt>
    <dgm:pt modelId="{8C36015F-3A16-4513-BDF1-0E02688FE34A}">
      <dgm:prSet phldrT="[Text]"/>
      <dgm:spPr/>
      <dgm:t>
        <a:bodyPr/>
        <a:lstStyle/>
        <a:p>
          <a:r>
            <a:rPr lang="en-GB" b="0" dirty="0"/>
            <a:t>Reference documents</a:t>
          </a:r>
          <a:endParaRPr lang="en-IE" noProof="0" dirty="0"/>
        </a:p>
      </dgm:t>
    </dgm:pt>
    <dgm:pt modelId="{763884A9-814B-478C-97AD-17965F4EA282}" type="parTrans" cxnId="{375218A0-9F81-4BF9-988E-498BC0E813EF}">
      <dgm:prSet/>
      <dgm:spPr/>
      <dgm:t>
        <a:bodyPr/>
        <a:lstStyle/>
        <a:p>
          <a:endParaRPr lang="en-IE"/>
        </a:p>
      </dgm:t>
    </dgm:pt>
    <dgm:pt modelId="{A6E97FE7-9BE9-42E6-A156-A5E193872515}" type="sibTrans" cxnId="{375218A0-9F81-4BF9-988E-498BC0E813EF}">
      <dgm:prSet/>
      <dgm:spPr/>
      <dgm:t>
        <a:bodyPr/>
        <a:lstStyle/>
        <a:p>
          <a:endParaRPr lang="en-IE"/>
        </a:p>
      </dgm:t>
    </dgm:pt>
    <dgm:pt modelId="{9B40C45E-2305-4066-B452-2C7E20EC9D51}">
      <dgm:prSet phldrT="[Text]" custT="1"/>
      <dgm:spPr/>
      <dgm:t>
        <a:bodyPr/>
        <a:lstStyle/>
        <a:p>
          <a:pPr>
            <a:buClr>
              <a:schemeClr val="accent2"/>
            </a:buClr>
            <a:buFont typeface="Arial" panose="020B0604020202020204" pitchFamily="34" charset="0"/>
            <a:buChar char="•"/>
          </a:pPr>
          <a:r>
            <a:rPr lang="en-US" sz="1500" b="0">
              <a:hlinkClick xmlns:r="http://schemas.openxmlformats.org/officeDocument/2006/relationships" r:id="rId4"/>
            </a:rPr>
            <a:t>Model Grant Agreement Lump Sum</a:t>
          </a:r>
          <a:endParaRPr lang="en-IE" sz="1500" dirty="0"/>
        </a:p>
      </dgm:t>
    </dgm:pt>
    <dgm:pt modelId="{953AF4F4-C01B-443F-B71D-C8C4D5CAE539}" type="parTrans" cxnId="{CD886127-2D4F-408D-B9CC-7236F411D8E1}">
      <dgm:prSet/>
      <dgm:spPr/>
      <dgm:t>
        <a:bodyPr/>
        <a:lstStyle/>
        <a:p>
          <a:endParaRPr lang="en-IE"/>
        </a:p>
      </dgm:t>
    </dgm:pt>
    <dgm:pt modelId="{A4D132D9-F677-4BD2-87C3-0775C220E3CA}" type="sibTrans" cxnId="{CD886127-2D4F-408D-B9CC-7236F411D8E1}">
      <dgm:prSet/>
      <dgm:spPr/>
      <dgm:t>
        <a:bodyPr/>
        <a:lstStyle/>
        <a:p>
          <a:endParaRPr lang="en-IE"/>
        </a:p>
      </dgm:t>
    </dgm:pt>
    <dgm:pt modelId="{6F4778E7-2C20-479C-928C-7693C925F44F}">
      <dgm:prSet phldrT="[Text]"/>
      <dgm:spPr/>
      <dgm:t>
        <a:bodyPr/>
        <a:lstStyle/>
        <a:p>
          <a:r>
            <a:rPr lang="en-IE" noProof="0" dirty="0"/>
            <a:t>Studies</a:t>
          </a:r>
          <a:endParaRPr lang="en-IE" dirty="0"/>
        </a:p>
      </dgm:t>
    </dgm:pt>
    <dgm:pt modelId="{330E4E55-AE30-4339-AE57-272BFD8301FA}" type="parTrans" cxnId="{35213808-5812-4CEE-ADE3-EA886D76DC59}">
      <dgm:prSet/>
      <dgm:spPr/>
      <dgm:t>
        <a:bodyPr/>
        <a:lstStyle/>
        <a:p>
          <a:endParaRPr lang="en-IE"/>
        </a:p>
      </dgm:t>
    </dgm:pt>
    <dgm:pt modelId="{2A0C768E-04B8-494B-9959-F70C9DE757BF}" type="sibTrans" cxnId="{35213808-5812-4CEE-ADE3-EA886D76DC59}">
      <dgm:prSet/>
      <dgm:spPr/>
      <dgm:t>
        <a:bodyPr/>
        <a:lstStyle/>
        <a:p>
          <a:endParaRPr lang="en-IE"/>
        </a:p>
      </dgm:t>
    </dgm:pt>
    <dgm:pt modelId="{BE9C971F-8930-49D1-87F6-59FFF07D7853}">
      <dgm:prSet phldrT="[Text]" custT="1"/>
      <dgm:spPr/>
      <dgm:t>
        <a:bodyPr/>
        <a:lstStyle/>
        <a:p>
          <a:pPr>
            <a:buClr>
              <a:schemeClr val="accent2"/>
            </a:buClr>
          </a:pPr>
          <a:r>
            <a:rPr lang="en-GB" sz="1500" b="0" dirty="0">
              <a:hlinkClick xmlns:r="http://schemas.openxmlformats.org/officeDocument/2006/relationships" r:id="rId5"/>
            </a:rPr>
            <a:t>European Commission assessment</a:t>
          </a:r>
          <a:r>
            <a:rPr lang="en-GB" sz="1500" b="0" dirty="0"/>
            <a:t> (Oct 2021)</a:t>
          </a:r>
          <a:endParaRPr lang="en-IE" sz="1500" noProof="0" dirty="0"/>
        </a:p>
      </dgm:t>
    </dgm:pt>
    <dgm:pt modelId="{0738D3EC-75ED-4858-96F6-C819688C03EC}" type="parTrans" cxnId="{DE859348-ECED-401E-8C31-32DE36EC6DBE}">
      <dgm:prSet/>
      <dgm:spPr/>
      <dgm:t>
        <a:bodyPr/>
        <a:lstStyle/>
        <a:p>
          <a:endParaRPr lang="en-IE"/>
        </a:p>
      </dgm:t>
    </dgm:pt>
    <dgm:pt modelId="{E7FA2610-6BA5-4D11-83E0-019CCA0C2AF5}" type="sibTrans" cxnId="{DE859348-ECED-401E-8C31-32DE36EC6DBE}">
      <dgm:prSet/>
      <dgm:spPr/>
      <dgm:t>
        <a:bodyPr/>
        <a:lstStyle/>
        <a:p>
          <a:endParaRPr lang="en-IE"/>
        </a:p>
      </dgm:t>
    </dgm:pt>
    <dgm:pt modelId="{9B21DCD5-6701-4154-B2E8-2119714BA7C4}">
      <dgm:prSet phldrT="[Text]"/>
      <dgm:spPr/>
      <dgm:t>
        <a:bodyPr/>
        <a:lstStyle/>
        <a:p>
          <a:r>
            <a:rPr lang="en-GB" b="0" dirty="0"/>
            <a:t>Events</a:t>
          </a:r>
          <a:endParaRPr lang="en-IE" dirty="0"/>
        </a:p>
      </dgm:t>
    </dgm:pt>
    <dgm:pt modelId="{3557648F-4A76-4644-80AE-F219EEEB152B}" type="parTrans" cxnId="{1611CA12-DCA6-4D63-B9C9-F68FAC384261}">
      <dgm:prSet/>
      <dgm:spPr/>
      <dgm:t>
        <a:bodyPr/>
        <a:lstStyle/>
        <a:p>
          <a:endParaRPr lang="en-IE"/>
        </a:p>
      </dgm:t>
    </dgm:pt>
    <dgm:pt modelId="{3D441606-EB6F-4917-9F4A-FFE7608BFD23}" type="sibTrans" cxnId="{1611CA12-DCA6-4D63-B9C9-F68FAC384261}">
      <dgm:prSet/>
      <dgm:spPr/>
      <dgm:t>
        <a:bodyPr/>
        <a:lstStyle/>
        <a:p>
          <a:endParaRPr lang="en-IE"/>
        </a:p>
      </dgm:t>
    </dgm:pt>
    <dgm:pt modelId="{F68E3E3B-2EC0-4CBB-89AE-57FE9918224F}">
      <dgm:prSet phldrT="[Text]" custT="1"/>
      <dgm:spPr/>
      <dgm:t>
        <a:bodyPr/>
        <a:lstStyle/>
        <a:p>
          <a:pPr>
            <a:buClr>
              <a:schemeClr val="accent2"/>
            </a:buClr>
          </a:pPr>
          <a:r>
            <a:rPr lang="en-IE" sz="1500" noProof="0" dirty="0"/>
            <a:t>Future events</a:t>
          </a:r>
          <a:endParaRPr lang="en-IE" sz="1500" dirty="0"/>
        </a:p>
      </dgm:t>
    </dgm:pt>
    <dgm:pt modelId="{EBAB17ED-3663-4C99-BDEA-52B0191BBCB3}" type="parTrans" cxnId="{A40A11F5-FC2F-41F8-A492-9C020D62B54F}">
      <dgm:prSet/>
      <dgm:spPr/>
      <dgm:t>
        <a:bodyPr/>
        <a:lstStyle/>
        <a:p>
          <a:endParaRPr lang="en-IE"/>
        </a:p>
      </dgm:t>
    </dgm:pt>
    <dgm:pt modelId="{1B95FB8F-88C5-4D4B-B47C-D2D0D0F2D0E9}" type="sibTrans" cxnId="{A40A11F5-FC2F-41F8-A492-9C020D62B54F}">
      <dgm:prSet/>
      <dgm:spPr/>
      <dgm:t>
        <a:bodyPr/>
        <a:lstStyle/>
        <a:p>
          <a:endParaRPr lang="en-IE"/>
        </a:p>
      </dgm:t>
    </dgm:pt>
    <dgm:pt modelId="{AA8B1852-E08C-479A-ACCF-D4FFA4EF05EC}">
      <dgm:prSet custT="1"/>
      <dgm:spPr/>
      <dgm:t>
        <a:bodyPr/>
        <a:lstStyle/>
        <a:p>
          <a:pPr>
            <a:buClr>
              <a:schemeClr val="accent2"/>
            </a:buClr>
          </a:pPr>
          <a:r>
            <a:rPr lang="en-IE" sz="1500" noProof="0" dirty="0"/>
            <a:t>Past events and recordings</a:t>
          </a:r>
        </a:p>
      </dgm:t>
    </dgm:pt>
    <dgm:pt modelId="{71817F1F-0F5C-48E7-969F-F554C0002AB2}" type="parTrans" cxnId="{B4DE46D5-1832-4694-BECA-D0641F1F9608}">
      <dgm:prSet/>
      <dgm:spPr/>
      <dgm:t>
        <a:bodyPr/>
        <a:lstStyle/>
        <a:p>
          <a:endParaRPr lang="en-IE"/>
        </a:p>
      </dgm:t>
    </dgm:pt>
    <dgm:pt modelId="{046D35A2-6F3F-4EA0-B37F-6C302703F839}" type="sibTrans" cxnId="{B4DE46D5-1832-4694-BECA-D0641F1F9608}">
      <dgm:prSet/>
      <dgm:spPr/>
      <dgm:t>
        <a:bodyPr/>
        <a:lstStyle/>
        <a:p>
          <a:endParaRPr lang="en-IE"/>
        </a:p>
      </dgm:t>
    </dgm:pt>
    <dgm:pt modelId="{14A99638-A076-4789-97D2-BA061B4FDC3F}">
      <dgm:prSet custT="1"/>
      <dgm:spPr/>
      <dgm:t>
        <a:bodyPr/>
        <a:lstStyle/>
        <a:p>
          <a:pPr>
            <a:buClr>
              <a:schemeClr val="accent2"/>
            </a:buClr>
          </a:pPr>
          <a:r>
            <a:rPr lang="en-GB" sz="1500" b="0" dirty="0">
              <a:hlinkClick xmlns:r="http://schemas.openxmlformats.org/officeDocument/2006/relationships" r:id="rId6"/>
            </a:rPr>
            <a:t>European Parliament (STOA) study on lump sums in Horizon 2020</a:t>
          </a:r>
          <a:r>
            <a:rPr lang="en-GB" sz="1500" b="0" dirty="0"/>
            <a:t> (May 2022)</a:t>
          </a:r>
          <a:endParaRPr lang="en-IE" sz="1500" dirty="0"/>
        </a:p>
      </dgm:t>
    </dgm:pt>
    <dgm:pt modelId="{A811BD4A-7FE6-47A2-8667-54178310B435}" type="parTrans" cxnId="{DB7C584D-4448-456F-B3B4-E6508C1F50E8}">
      <dgm:prSet/>
      <dgm:spPr/>
      <dgm:t>
        <a:bodyPr/>
        <a:lstStyle/>
        <a:p>
          <a:endParaRPr lang="en-IE"/>
        </a:p>
      </dgm:t>
    </dgm:pt>
    <dgm:pt modelId="{13CE3FF0-7860-46BD-B26B-EBB391F104EA}" type="sibTrans" cxnId="{DB7C584D-4448-456F-B3B4-E6508C1F50E8}">
      <dgm:prSet/>
      <dgm:spPr/>
      <dgm:t>
        <a:bodyPr/>
        <a:lstStyle/>
        <a:p>
          <a:endParaRPr lang="en-IE"/>
        </a:p>
      </dgm:t>
    </dgm:pt>
    <dgm:pt modelId="{BC78EECF-9AA8-4B4F-ACB7-006CF36BAA70}">
      <dgm:prSet custT="1"/>
      <dgm:spPr/>
      <dgm:t>
        <a:bodyPr/>
        <a:lstStyle/>
        <a:p>
          <a:pPr>
            <a:buClr>
              <a:schemeClr val="accent2"/>
            </a:buClr>
            <a:buFont typeface="Arial" panose="020B0604020202020204" pitchFamily="34" charset="0"/>
            <a:buChar char="•"/>
          </a:pPr>
          <a:r>
            <a:rPr lang="en-US" sz="1500" b="0" dirty="0">
              <a:hlinkClick xmlns:r="http://schemas.openxmlformats.org/officeDocument/2006/relationships" r:id="rId7"/>
            </a:rPr>
            <a:t>Decision </a:t>
          </a:r>
          <a:r>
            <a:rPr lang="en-US" sz="1500" b="0" dirty="0" err="1">
              <a:hlinkClick xmlns:r="http://schemas.openxmlformats.org/officeDocument/2006/relationships" r:id="rId7"/>
            </a:rPr>
            <a:t>authorising</a:t>
          </a:r>
          <a:r>
            <a:rPr lang="en-US" sz="1500" b="0" dirty="0">
              <a:hlinkClick xmlns:r="http://schemas.openxmlformats.org/officeDocument/2006/relationships" r:id="rId7"/>
            </a:rPr>
            <a:t> the use of lump sum contributions under the Horizon Europe </a:t>
          </a:r>
          <a:r>
            <a:rPr lang="en-US" sz="1500" b="0" dirty="0" err="1">
              <a:hlinkClick xmlns:r="http://schemas.openxmlformats.org/officeDocument/2006/relationships" r:id="rId7"/>
            </a:rPr>
            <a:t>Programme</a:t>
          </a:r>
          <a:endParaRPr lang="en-IE" sz="1500" dirty="0"/>
        </a:p>
      </dgm:t>
    </dgm:pt>
    <dgm:pt modelId="{5A134665-EACB-48A8-931D-2D286D673144}" type="parTrans" cxnId="{F6673E63-C148-48D2-8BE1-CDD8473887C7}">
      <dgm:prSet/>
      <dgm:spPr/>
      <dgm:t>
        <a:bodyPr/>
        <a:lstStyle/>
        <a:p>
          <a:endParaRPr lang="en-IE"/>
        </a:p>
      </dgm:t>
    </dgm:pt>
    <dgm:pt modelId="{9D7B8200-C716-4B04-9AD4-84ADF01C955A}" type="sibTrans" cxnId="{F6673E63-C148-48D2-8BE1-CDD8473887C7}">
      <dgm:prSet/>
      <dgm:spPr/>
      <dgm:t>
        <a:bodyPr/>
        <a:lstStyle/>
        <a:p>
          <a:endParaRPr lang="en-IE"/>
        </a:p>
      </dgm:t>
    </dgm:pt>
    <dgm:pt modelId="{503783C2-D2A0-40ED-B034-DBA581E42409}">
      <dgm:prSet custT="1"/>
      <dgm:spPr/>
      <dgm:t>
        <a:bodyPr/>
        <a:lstStyle/>
        <a:p>
          <a:pPr>
            <a:buClr>
              <a:schemeClr val="accent2"/>
            </a:buClr>
          </a:pPr>
          <a:r>
            <a:rPr lang="en-150" sz="1500">
              <a:hlinkClick xmlns:r="http://schemas.openxmlformats.org/officeDocument/2006/relationships" r:id="rId8"/>
            </a:rPr>
            <a:t>Frequently asked questions</a:t>
          </a:r>
          <a:endParaRPr lang="en-IE" sz="1500" dirty="0"/>
        </a:p>
      </dgm:t>
    </dgm:pt>
    <dgm:pt modelId="{D883064A-1163-4C1B-93E8-340190ECB1C0}" type="parTrans" cxnId="{3B6F4931-491C-4C17-9EE2-2000298030DE}">
      <dgm:prSet/>
      <dgm:spPr/>
      <dgm:t>
        <a:bodyPr/>
        <a:lstStyle/>
        <a:p>
          <a:endParaRPr lang="en-IE"/>
        </a:p>
      </dgm:t>
    </dgm:pt>
    <dgm:pt modelId="{E4E67993-BFB3-49CB-BCEA-AD12609D1D4B}" type="sibTrans" cxnId="{3B6F4931-491C-4C17-9EE2-2000298030DE}">
      <dgm:prSet/>
      <dgm:spPr/>
      <dgm:t>
        <a:bodyPr/>
        <a:lstStyle/>
        <a:p>
          <a:endParaRPr lang="en-IE"/>
        </a:p>
      </dgm:t>
    </dgm:pt>
    <dgm:pt modelId="{0752DAE6-EDD0-46A9-AD9B-C1B9F90BFF27}">
      <dgm:prSet custT="1"/>
      <dgm:spPr/>
      <dgm:t>
        <a:bodyPr/>
        <a:lstStyle/>
        <a:p>
          <a:pPr>
            <a:buClr>
              <a:schemeClr val="accent2"/>
            </a:buClr>
          </a:pPr>
          <a:r>
            <a:rPr lang="en-150" sz="1500">
              <a:hlinkClick xmlns:r="http://schemas.openxmlformats.org/officeDocument/2006/relationships" r:id="rId9"/>
            </a:rPr>
            <a:t>Detailed guidance for participants</a:t>
          </a:r>
          <a:endParaRPr lang="en-IE" sz="1500" dirty="0"/>
        </a:p>
      </dgm:t>
    </dgm:pt>
    <dgm:pt modelId="{FC10803A-EA93-4D68-8E10-432284763E6B}" type="parTrans" cxnId="{285530E6-C945-4693-B18C-FEDB5EAC1CCC}">
      <dgm:prSet/>
      <dgm:spPr/>
      <dgm:t>
        <a:bodyPr/>
        <a:lstStyle/>
        <a:p>
          <a:endParaRPr lang="en-IE"/>
        </a:p>
      </dgm:t>
    </dgm:pt>
    <dgm:pt modelId="{C094BB75-58A4-4F66-8610-928A8FE53E5C}" type="sibTrans" cxnId="{285530E6-C945-4693-B18C-FEDB5EAC1CCC}">
      <dgm:prSet/>
      <dgm:spPr/>
      <dgm:t>
        <a:bodyPr/>
        <a:lstStyle/>
        <a:p>
          <a:endParaRPr lang="en-IE"/>
        </a:p>
      </dgm:t>
    </dgm:pt>
    <dgm:pt modelId="{450A6D64-1FDB-49FA-AB7D-ECAF0F91EDE0}">
      <dgm:prSet custT="1"/>
      <dgm:spPr/>
      <dgm:t>
        <a:bodyPr/>
        <a:lstStyle/>
        <a:p>
          <a:pPr>
            <a:buClr>
              <a:schemeClr val="accent2"/>
            </a:buClr>
          </a:pPr>
          <a:r>
            <a:rPr lang="en-150" sz="1500" dirty="0">
              <a:hlinkClick xmlns:r="http://schemas.openxmlformats.org/officeDocument/2006/relationships" r:id="rId10"/>
            </a:rPr>
            <a:t>Lump sum briefing slides for experts</a:t>
          </a:r>
          <a:endParaRPr lang="en-IE" sz="1500" dirty="0"/>
        </a:p>
      </dgm:t>
    </dgm:pt>
    <dgm:pt modelId="{C62ECB4B-BBC7-4260-879B-3E6268523E7E}" type="parTrans" cxnId="{056720D3-C3F9-4CAA-A475-BC96D52390A0}">
      <dgm:prSet/>
      <dgm:spPr/>
      <dgm:t>
        <a:bodyPr/>
        <a:lstStyle/>
        <a:p>
          <a:endParaRPr lang="en-IE"/>
        </a:p>
      </dgm:t>
    </dgm:pt>
    <dgm:pt modelId="{5251118E-2BF5-4E96-813C-7B1C4AC1C20B}" type="sibTrans" cxnId="{056720D3-C3F9-4CAA-A475-BC96D52390A0}">
      <dgm:prSet/>
      <dgm:spPr/>
      <dgm:t>
        <a:bodyPr/>
        <a:lstStyle/>
        <a:p>
          <a:endParaRPr lang="en-IE"/>
        </a:p>
      </dgm:t>
    </dgm:pt>
    <dgm:pt modelId="{682E6A8B-3BCA-4F76-B109-31D42D0275CA}">
      <dgm:prSet phldrT="[Text]" custT="1"/>
      <dgm:spPr/>
      <dgm:t>
        <a:bodyPr/>
        <a:lstStyle/>
        <a:p>
          <a:pPr>
            <a:buClr>
              <a:schemeClr val="accent2"/>
            </a:buClr>
          </a:pPr>
          <a:r>
            <a:rPr lang="en-IE" sz="1500" dirty="0">
              <a:hlinkClick xmlns:r="http://schemas.openxmlformats.org/officeDocument/2006/relationships" r:id="rId11"/>
            </a:rPr>
            <a:t>Horizon dashboard for lump sum evaluations</a:t>
          </a:r>
          <a:endParaRPr lang="en-IE" sz="1500" dirty="0"/>
        </a:p>
      </dgm:t>
    </dgm:pt>
    <dgm:pt modelId="{AB8D484A-692F-47C5-B390-2E0C17F2A25B}" type="parTrans" cxnId="{200B58DC-966A-4D13-BE4F-291D7511F03F}">
      <dgm:prSet/>
      <dgm:spPr/>
      <dgm:t>
        <a:bodyPr/>
        <a:lstStyle/>
        <a:p>
          <a:endParaRPr lang="en-IE"/>
        </a:p>
      </dgm:t>
    </dgm:pt>
    <dgm:pt modelId="{AE4D3211-47B2-4493-B37A-5D6190C2BBEC}" type="sibTrans" cxnId="{200B58DC-966A-4D13-BE4F-291D7511F03F}">
      <dgm:prSet/>
      <dgm:spPr/>
      <dgm:t>
        <a:bodyPr/>
        <a:lstStyle/>
        <a:p>
          <a:endParaRPr lang="en-IE"/>
        </a:p>
      </dgm:t>
    </dgm:pt>
    <dgm:pt modelId="{4090E7F6-7AFB-45F4-9C42-89599CA1F127}">
      <dgm:prSet phldrT="[Text]" custT="1"/>
      <dgm:spPr/>
      <dgm:t>
        <a:bodyPr/>
        <a:lstStyle/>
        <a:p>
          <a:pPr>
            <a:buClr>
              <a:schemeClr val="accent2"/>
            </a:buClr>
          </a:pPr>
          <a:r>
            <a:rPr lang="en-IE" sz="1500" b="0" dirty="0">
              <a:hlinkClick xmlns:r="http://schemas.openxmlformats.org/officeDocument/2006/relationships" r:id="rId12"/>
            </a:rPr>
            <a:t>Detailed budget table</a:t>
          </a:r>
          <a:endParaRPr lang="en-IE" sz="1500" dirty="0"/>
        </a:p>
      </dgm:t>
    </dgm:pt>
    <dgm:pt modelId="{3ED30A9E-8FF8-440C-B149-3569F71853F6}" type="parTrans" cxnId="{D1867B8A-DAE3-42EE-9A0A-CA1AA2C6CF5E}">
      <dgm:prSet/>
      <dgm:spPr/>
      <dgm:t>
        <a:bodyPr/>
        <a:lstStyle/>
        <a:p>
          <a:endParaRPr lang="en-IE"/>
        </a:p>
      </dgm:t>
    </dgm:pt>
    <dgm:pt modelId="{E6641FD1-31A3-4C69-9AD5-015F44EFB010}" type="sibTrans" cxnId="{D1867B8A-DAE3-42EE-9A0A-CA1AA2C6CF5E}">
      <dgm:prSet/>
      <dgm:spPr/>
      <dgm:t>
        <a:bodyPr/>
        <a:lstStyle/>
        <a:p>
          <a:endParaRPr lang="en-IE"/>
        </a:p>
      </dgm:t>
    </dgm:pt>
    <dgm:pt modelId="{44D61B30-8CE0-4FAA-B1FD-C5643A409CE6}">
      <dgm:prSet phldrT="[Text]" custT="1"/>
      <dgm:spPr/>
      <dgm:t>
        <a:bodyPr/>
        <a:lstStyle/>
        <a:p>
          <a:pPr>
            <a:buClr>
              <a:schemeClr val="accent2"/>
            </a:buClr>
          </a:pPr>
          <a:r>
            <a:rPr lang="en-150" sz="1500" noProof="0" dirty="0">
              <a:hlinkClick xmlns:r="http://schemas.openxmlformats.org/officeDocument/2006/relationships" r:id="rId13"/>
            </a:rPr>
            <a:t>European Commission assessment </a:t>
          </a:r>
          <a:r>
            <a:rPr lang="en-150" sz="1500" noProof="0" dirty="0"/>
            <a:t>(Sep 2024)</a:t>
          </a:r>
          <a:endParaRPr lang="en-IE" sz="1500" noProof="0" dirty="0"/>
        </a:p>
      </dgm:t>
    </dgm:pt>
    <dgm:pt modelId="{6E6A51D1-297B-4B58-A53A-BA30B5F4FA3B}" type="parTrans" cxnId="{834880A0-B75D-4AE3-AE78-10BA1340B858}">
      <dgm:prSet/>
      <dgm:spPr/>
      <dgm:t>
        <a:bodyPr/>
        <a:lstStyle/>
        <a:p>
          <a:endParaRPr lang="en-IE"/>
        </a:p>
      </dgm:t>
    </dgm:pt>
    <dgm:pt modelId="{FA2C2657-1231-4CE6-8948-5E494D6C0D81}" type="sibTrans" cxnId="{834880A0-B75D-4AE3-AE78-10BA1340B858}">
      <dgm:prSet/>
      <dgm:spPr/>
      <dgm:t>
        <a:bodyPr/>
        <a:lstStyle/>
        <a:p>
          <a:endParaRPr lang="en-IE"/>
        </a:p>
      </dgm:t>
    </dgm:pt>
    <dgm:pt modelId="{B25FAE59-D943-4CB1-8212-2D1E452DC1EF}" type="pres">
      <dgm:prSet presAssocID="{38E758D6-58B5-4A42-B0AA-DF6FEF73E62E}" presName="Name0" presStyleCnt="0">
        <dgm:presLayoutVars>
          <dgm:dir/>
          <dgm:animLvl val="lvl"/>
          <dgm:resizeHandles val="exact"/>
        </dgm:presLayoutVars>
      </dgm:prSet>
      <dgm:spPr/>
    </dgm:pt>
    <dgm:pt modelId="{3B8026FD-2639-4CB9-A984-20106F031984}" type="pres">
      <dgm:prSet presAssocID="{19BF6C73-6CF0-48D7-8A59-0638B8A7C243}" presName="linNode" presStyleCnt="0"/>
      <dgm:spPr/>
    </dgm:pt>
    <dgm:pt modelId="{8F02A5FE-8BF6-413C-8BE5-2C34B89F5162}" type="pres">
      <dgm:prSet presAssocID="{19BF6C73-6CF0-48D7-8A59-0638B8A7C243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97D285CB-F824-40A3-BECA-30330AAE509B}" type="pres">
      <dgm:prSet presAssocID="{19BF6C73-6CF0-48D7-8A59-0638B8A7C243}" presName="descendantText" presStyleLbl="alignAccFollowNode1" presStyleIdx="0" presStyleCnt="5" custScaleY="128384">
        <dgm:presLayoutVars>
          <dgm:bulletEnabled val="1"/>
        </dgm:presLayoutVars>
      </dgm:prSet>
      <dgm:spPr/>
    </dgm:pt>
    <dgm:pt modelId="{1C671EE6-6CBE-4EC1-B70F-89C8BE709502}" type="pres">
      <dgm:prSet presAssocID="{E4748020-C22A-4B2A-B9AA-6DBCCF81160D}" presName="sp" presStyleCnt="0"/>
      <dgm:spPr/>
    </dgm:pt>
    <dgm:pt modelId="{B2F0464A-CE89-47CD-9B78-5608D779FF70}" type="pres">
      <dgm:prSet presAssocID="{CEF9713A-1B52-43A5-BFD5-2EDA1A198969}" presName="linNode" presStyleCnt="0"/>
      <dgm:spPr/>
    </dgm:pt>
    <dgm:pt modelId="{62A70D75-6D3A-4727-8AAD-6169DEE3D656}" type="pres">
      <dgm:prSet presAssocID="{CEF9713A-1B52-43A5-BFD5-2EDA1A198969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50926754-2DFF-4F04-878F-64067A1F194D}" type="pres">
      <dgm:prSet presAssocID="{CEF9713A-1B52-43A5-BFD5-2EDA1A198969}" presName="descendantText" presStyleLbl="alignAccFollowNode1" presStyleIdx="1" presStyleCnt="5" custScaleY="134237" custLinFactNeighborY="2738">
        <dgm:presLayoutVars>
          <dgm:bulletEnabled val="1"/>
        </dgm:presLayoutVars>
      </dgm:prSet>
      <dgm:spPr/>
    </dgm:pt>
    <dgm:pt modelId="{7B07888F-A6F0-43E4-926B-261B7695CFD6}" type="pres">
      <dgm:prSet presAssocID="{C940969D-0D6E-46D2-8E5A-46231E7D2528}" presName="sp" presStyleCnt="0"/>
      <dgm:spPr/>
    </dgm:pt>
    <dgm:pt modelId="{00371B85-236C-442A-8260-B3BD4B47773A}" type="pres">
      <dgm:prSet presAssocID="{8C36015F-3A16-4513-BDF1-0E02688FE34A}" presName="linNode" presStyleCnt="0"/>
      <dgm:spPr/>
    </dgm:pt>
    <dgm:pt modelId="{157B088B-BB0A-4776-9397-1EB126A61AD2}" type="pres">
      <dgm:prSet presAssocID="{8C36015F-3A16-4513-BDF1-0E02688FE34A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6ED50529-0D0A-445B-BC51-822964B44281}" type="pres">
      <dgm:prSet presAssocID="{8C36015F-3A16-4513-BDF1-0E02688FE34A}" presName="descendantText" presStyleLbl="alignAccFollowNode1" presStyleIdx="2" presStyleCnt="5" custScaleY="110894" custLinFactNeighborX="-415">
        <dgm:presLayoutVars>
          <dgm:bulletEnabled val="1"/>
        </dgm:presLayoutVars>
      </dgm:prSet>
      <dgm:spPr/>
    </dgm:pt>
    <dgm:pt modelId="{CB409EAE-189C-46EE-93AB-988DE6AB94A8}" type="pres">
      <dgm:prSet presAssocID="{A6E97FE7-9BE9-42E6-A156-A5E193872515}" presName="sp" presStyleCnt="0"/>
      <dgm:spPr/>
    </dgm:pt>
    <dgm:pt modelId="{E293BB71-02E1-4169-A611-3E8048BDE113}" type="pres">
      <dgm:prSet presAssocID="{6F4778E7-2C20-479C-928C-7693C925F44F}" presName="linNode" presStyleCnt="0"/>
      <dgm:spPr/>
    </dgm:pt>
    <dgm:pt modelId="{8540A856-61E9-4979-80D2-480DF00E93A9}" type="pres">
      <dgm:prSet presAssocID="{6F4778E7-2C20-479C-928C-7693C925F44F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431EE5A7-D984-4FB9-89DC-8BF6842BCD0F}" type="pres">
      <dgm:prSet presAssocID="{6F4778E7-2C20-479C-928C-7693C925F44F}" presName="descendantText" presStyleLbl="alignAccFollowNode1" presStyleIdx="3" presStyleCnt="5" custScaleY="114389">
        <dgm:presLayoutVars>
          <dgm:bulletEnabled val="1"/>
        </dgm:presLayoutVars>
      </dgm:prSet>
      <dgm:spPr/>
    </dgm:pt>
    <dgm:pt modelId="{511E66F9-C914-43F5-BF67-A6DCBA5AABB4}" type="pres">
      <dgm:prSet presAssocID="{2A0C768E-04B8-494B-9959-F70C9DE757BF}" presName="sp" presStyleCnt="0"/>
      <dgm:spPr/>
    </dgm:pt>
    <dgm:pt modelId="{E556BD73-6F0E-4583-80A7-AA4EAF57BD37}" type="pres">
      <dgm:prSet presAssocID="{9B21DCD5-6701-4154-B2E8-2119714BA7C4}" presName="linNode" presStyleCnt="0"/>
      <dgm:spPr/>
    </dgm:pt>
    <dgm:pt modelId="{19AD275C-FE47-4AFD-A15B-C0AB02D630E1}" type="pres">
      <dgm:prSet presAssocID="{9B21DCD5-6701-4154-B2E8-2119714BA7C4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F5BEF31D-A8B9-419F-801E-140A3A87C098}" type="pres">
      <dgm:prSet presAssocID="{9B21DCD5-6701-4154-B2E8-2119714BA7C4}" presName="descendantText" presStyleLbl="alignAccFollowNode1" presStyleIdx="4" presStyleCnt="5" custScaleY="104313">
        <dgm:presLayoutVars>
          <dgm:bulletEnabled val="1"/>
        </dgm:presLayoutVars>
      </dgm:prSet>
      <dgm:spPr/>
    </dgm:pt>
  </dgm:ptLst>
  <dgm:cxnLst>
    <dgm:cxn modelId="{2FFCBF01-7949-42D2-AD1D-37AFC4F944B4}" srcId="{CEF9713A-1B52-43A5-BFD5-2EDA1A198969}" destId="{1C3C4618-4522-4415-A705-D9AE6C7509B4}" srcOrd="0" destOrd="0" parTransId="{87A041D1-CBCD-4FE4-818B-F61994F463DD}" sibTransId="{D33E3892-9AAD-4730-A3DE-A7496ED8BF9C}"/>
    <dgm:cxn modelId="{35213808-5812-4CEE-ADE3-EA886D76DC59}" srcId="{38E758D6-58B5-4A42-B0AA-DF6FEF73E62E}" destId="{6F4778E7-2C20-479C-928C-7693C925F44F}" srcOrd="3" destOrd="0" parTransId="{330E4E55-AE30-4339-AE57-272BFD8301FA}" sibTransId="{2A0C768E-04B8-494B-9959-F70C9DE757BF}"/>
    <dgm:cxn modelId="{1611CA12-DCA6-4D63-B9C9-F68FAC384261}" srcId="{38E758D6-58B5-4A42-B0AA-DF6FEF73E62E}" destId="{9B21DCD5-6701-4154-B2E8-2119714BA7C4}" srcOrd="4" destOrd="0" parTransId="{3557648F-4A76-4644-80AE-F219EEEB152B}" sibTransId="{3D441606-EB6F-4917-9F4A-FFE7608BFD23}"/>
    <dgm:cxn modelId="{46DEEB15-EA5C-4176-B487-B1E30610A82F}" type="presOf" srcId="{19BF6C73-6CF0-48D7-8A59-0638B8A7C243}" destId="{8F02A5FE-8BF6-413C-8BE5-2C34B89F5162}" srcOrd="0" destOrd="0" presId="urn:microsoft.com/office/officeart/2005/8/layout/vList5"/>
    <dgm:cxn modelId="{CD886127-2D4F-408D-B9CC-7236F411D8E1}" srcId="{8C36015F-3A16-4513-BDF1-0E02688FE34A}" destId="{9B40C45E-2305-4066-B452-2C7E20EC9D51}" srcOrd="0" destOrd="0" parTransId="{953AF4F4-C01B-443F-B71D-C8C4D5CAE539}" sibTransId="{A4D132D9-F677-4BD2-87C3-0775C220E3CA}"/>
    <dgm:cxn modelId="{D0985C30-3114-4AEE-8861-4A78B7B445DD}" type="presOf" srcId="{682E6A8B-3BCA-4F76-B109-31D42D0275CA}" destId="{97D285CB-F824-40A3-BECA-30330AAE509B}" srcOrd="0" destOrd="2" presId="urn:microsoft.com/office/officeart/2005/8/layout/vList5"/>
    <dgm:cxn modelId="{3B6F4931-491C-4C17-9EE2-2000298030DE}" srcId="{CEF9713A-1B52-43A5-BFD5-2EDA1A198969}" destId="{503783C2-D2A0-40ED-B034-DBA581E42409}" srcOrd="1" destOrd="0" parTransId="{D883064A-1163-4C1B-93E8-340190ECB1C0}" sibTransId="{E4E67993-BFB3-49CB-BCEA-AD12609D1D4B}"/>
    <dgm:cxn modelId="{D28CB93B-4CF7-433F-B7FD-A5A3D0D9299E}" type="presOf" srcId="{503783C2-D2A0-40ED-B034-DBA581E42409}" destId="{50926754-2DFF-4F04-878F-64067A1F194D}" srcOrd="0" destOrd="1" presId="urn:microsoft.com/office/officeart/2005/8/layout/vList5"/>
    <dgm:cxn modelId="{27058C61-05AE-4498-875B-7A12D4339BA7}" type="presOf" srcId="{450A6D64-1FDB-49FA-AB7D-ECAF0F91EDE0}" destId="{50926754-2DFF-4F04-878F-64067A1F194D}" srcOrd="0" destOrd="3" presId="urn:microsoft.com/office/officeart/2005/8/layout/vList5"/>
    <dgm:cxn modelId="{6E701163-3A79-470A-A5F5-B85B968295B7}" type="presOf" srcId="{BE9C971F-8930-49D1-87F6-59FFF07D7853}" destId="{431EE5A7-D984-4FB9-89DC-8BF6842BCD0F}" srcOrd="0" destOrd="1" presId="urn:microsoft.com/office/officeart/2005/8/layout/vList5"/>
    <dgm:cxn modelId="{F6673E63-C148-48D2-8BE1-CDD8473887C7}" srcId="{8C36015F-3A16-4513-BDF1-0E02688FE34A}" destId="{BC78EECF-9AA8-4B4F-ACB7-006CF36BAA70}" srcOrd="1" destOrd="0" parTransId="{5A134665-EACB-48A8-931D-2D286D673144}" sibTransId="{9D7B8200-C716-4B04-9AD4-84ADF01C955A}"/>
    <dgm:cxn modelId="{DE859348-ECED-401E-8C31-32DE36EC6DBE}" srcId="{6F4778E7-2C20-479C-928C-7693C925F44F}" destId="{BE9C971F-8930-49D1-87F6-59FFF07D7853}" srcOrd="1" destOrd="0" parTransId="{0738D3EC-75ED-4858-96F6-C819688C03EC}" sibTransId="{E7FA2610-6BA5-4D11-83E0-019CCA0C2AF5}"/>
    <dgm:cxn modelId="{DB7C584D-4448-456F-B3B4-E6508C1F50E8}" srcId="{6F4778E7-2C20-479C-928C-7693C925F44F}" destId="{14A99638-A076-4789-97D2-BA061B4FDC3F}" srcOrd="2" destOrd="0" parTransId="{A811BD4A-7FE6-47A2-8667-54178310B435}" sibTransId="{13CE3FF0-7860-46BD-B26B-EBB391F104EA}"/>
    <dgm:cxn modelId="{0D678053-8A76-49A1-A12F-FC7974F35CFF}" srcId="{19BF6C73-6CF0-48D7-8A59-0638B8A7C243}" destId="{E812FAEA-27A3-42DF-B41F-6DB803A254BE}" srcOrd="0" destOrd="0" parTransId="{FD38DF9C-9812-4FB6-AB00-5C8CAB72DF8F}" sibTransId="{FB697F0A-ECCA-40E2-83EA-11661D436496}"/>
    <dgm:cxn modelId="{B5BAF082-7A51-487C-B80E-3DCDBBA68F78}" type="presOf" srcId="{CEF9713A-1B52-43A5-BFD5-2EDA1A198969}" destId="{62A70D75-6D3A-4727-8AAD-6169DEE3D656}" srcOrd="0" destOrd="0" presId="urn:microsoft.com/office/officeart/2005/8/layout/vList5"/>
    <dgm:cxn modelId="{34F82786-6916-4D05-851C-A03263894B09}" type="presOf" srcId="{44D61B30-8CE0-4FAA-B1FD-C5643A409CE6}" destId="{431EE5A7-D984-4FB9-89DC-8BF6842BCD0F}" srcOrd="0" destOrd="0" presId="urn:microsoft.com/office/officeart/2005/8/layout/vList5"/>
    <dgm:cxn modelId="{D1867B8A-DAE3-42EE-9A0A-CA1AA2C6CF5E}" srcId="{19BF6C73-6CF0-48D7-8A59-0638B8A7C243}" destId="{4090E7F6-7AFB-45F4-9C42-89599CA1F127}" srcOrd="1" destOrd="0" parTransId="{3ED30A9E-8FF8-440C-B149-3569F71853F6}" sibTransId="{E6641FD1-31A3-4C69-9AD5-015F44EFB010}"/>
    <dgm:cxn modelId="{E2E6C094-16F0-45E7-9071-B0F93EF5D868}" srcId="{38E758D6-58B5-4A42-B0AA-DF6FEF73E62E}" destId="{CEF9713A-1B52-43A5-BFD5-2EDA1A198969}" srcOrd="1" destOrd="0" parTransId="{EABF9D64-0E0B-464C-9D23-D3ACB38AF3BA}" sibTransId="{C940969D-0D6E-46D2-8E5A-46231E7D2528}"/>
    <dgm:cxn modelId="{375218A0-9F81-4BF9-988E-498BC0E813EF}" srcId="{38E758D6-58B5-4A42-B0AA-DF6FEF73E62E}" destId="{8C36015F-3A16-4513-BDF1-0E02688FE34A}" srcOrd="2" destOrd="0" parTransId="{763884A9-814B-478C-97AD-17965F4EA282}" sibTransId="{A6E97FE7-9BE9-42E6-A156-A5E193872515}"/>
    <dgm:cxn modelId="{834880A0-B75D-4AE3-AE78-10BA1340B858}" srcId="{6F4778E7-2C20-479C-928C-7693C925F44F}" destId="{44D61B30-8CE0-4FAA-B1FD-C5643A409CE6}" srcOrd="0" destOrd="0" parTransId="{6E6A51D1-297B-4B58-A53A-BA30B5F4FA3B}" sibTransId="{FA2C2657-1231-4CE6-8948-5E494D6C0D81}"/>
    <dgm:cxn modelId="{2A495BB4-9184-41FE-910C-AA45B611DB6C}" type="presOf" srcId="{8C36015F-3A16-4513-BDF1-0E02688FE34A}" destId="{157B088B-BB0A-4776-9397-1EB126A61AD2}" srcOrd="0" destOrd="0" presId="urn:microsoft.com/office/officeart/2005/8/layout/vList5"/>
    <dgm:cxn modelId="{B7F377B9-1FF0-40FE-8C25-FB0BFD5FA04F}" type="presOf" srcId="{E812FAEA-27A3-42DF-B41F-6DB803A254BE}" destId="{97D285CB-F824-40A3-BECA-30330AAE509B}" srcOrd="0" destOrd="0" presId="urn:microsoft.com/office/officeart/2005/8/layout/vList5"/>
    <dgm:cxn modelId="{F1903DBC-83F0-4351-93B3-2156C03E99D7}" type="presOf" srcId="{9B40C45E-2305-4066-B452-2C7E20EC9D51}" destId="{6ED50529-0D0A-445B-BC51-822964B44281}" srcOrd="0" destOrd="0" presId="urn:microsoft.com/office/officeart/2005/8/layout/vList5"/>
    <dgm:cxn modelId="{056720D3-C3F9-4CAA-A475-BC96D52390A0}" srcId="{CEF9713A-1B52-43A5-BFD5-2EDA1A198969}" destId="{450A6D64-1FDB-49FA-AB7D-ECAF0F91EDE0}" srcOrd="3" destOrd="0" parTransId="{C62ECB4B-BBC7-4260-879B-3E6268523E7E}" sibTransId="{5251118E-2BF5-4E96-813C-7B1C4AC1C20B}"/>
    <dgm:cxn modelId="{B4DE46D5-1832-4694-BECA-D0641F1F9608}" srcId="{9B21DCD5-6701-4154-B2E8-2119714BA7C4}" destId="{AA8B1852-E08C-479A-ACCF-D4FFA4EF05EC}" srcOrd="1" destOrd="0" parTransId="{71817F1F-0F5C-48E7-969F-F554C0002AB2}" sibTransId="{046D35A2-6F3F-4EA0-B37F-6C302703F839}"/>
    <dgm:cxn modelId="{B1862ADC-AAB5-4244-A356-C52044ACCFF5}" type="presOf" srcId="{BC78EECF-9AA8-4B4F-ACB7-006CF36BAA70}" destId="{6ED50529-0D0A-445B-BC51-822964B44281}" srcOrd="0" destOrd="1" presId="urn:microsoft.com/office/officeart/2005/8/layout/vList5"/>
    <dgm:cxn modelId="{200B58DC-966A-4D13-BE4F-291D7511F03F}" srcId="{19BF6C73-6CF0-48D7-8A59-0638B8A7C243}" destId="{682E6A8B-3BCA-4F76-B109-31D42D0275CA}" srcOrd="2" destOrd="0" parTransId="{AB8D484A-692F-47C5-B390-2E0C17F2A25B}" sibTransId="{AE4D3211-47B2-4493-B37A-5D6190C2BBEC}"/>
    <dgm:cxn modelId="{72FD4AE4-30D3-4787-85DB-F99BB70BAF2C}" type="presOf" srcId="{F68E3E3B-2EC0-4CBB-89AE-57FE9918224F}" destId="{F5BEF31D-A8B9-419F-801E-140A3A87C098}" srcOrd="0" destOrd="0" presId="urn:microsoft.com/office/officeart/2005/8/layout/vList5"/>
    <dgm:cxn modelId="{14FEE5E5-3521-49C6-A804-F753CB135C57}" srcId="{38E758D6-58B5-4A42-B0AA-DF6FEF73E62E}" destId="{19BF6C73-6CF0-48D7-8A59-0638B8A7C243}" srcOrd="0" destOrd="0" parTransId="{30BD208C-1FDE-4092-9F97-53279667C2B4}" sibTransId="{E4748020-C22A-4B2A-B9AA-6DBCCF81160D}"/>
    <dgm:cxn modelId="{0C511CE6-7F41-4ED1-BC09-7756830C268B}" type="presOf" srcId="{6F4778E7-2C20-479C-928C-7693C925F44F}" destId="{8540A856-61E9-4979-80D2-480DF00E93A9}" srcOrd="0" destOrd="0" presId="urn:microsoft.com/office/officeart/2005/8/layout/vList5"/>
    <dgm:cxn modelId="{285530E6-C945-4693-B18C-FEDB5EAC1CCC}" srcId="{CEF9713A-1B52-43A5-BFD5-2EDA1A198969}" destId="{0752DAE6-EDD0-46A9-AD9B-C1B9F90BFF27}" srcOrd="2" destOrd="0" parTransId="{FC10803A-EA93-4D68-8E10-432284763E6B}" sibTransId="{C094BB75-58A4-4F66-8610-928A8FE53E5C}"/>
    <dgm:cxn modelId="{832CE3E7-2A84-4B7E-9630-151D0EA6769C}" type="presOf" srcId="{0752DAE6-EDD0-46A9-AD9B-C1B9F90BFF27}" destId="{50926754-2DFF-4F04-878F-64067A1F194D}" srcOrd="0" destOrd="2" presId="urn:microsoft.com/office/officeart/2005/8/layout/vList5"/>
    <dgm:cxn modelId="{BD1464F0-E9F9-4A50-B1BA-B78F237F7EC3}" type="presOf" srcId="{AA8B1852-E08C-479A-ACCF-D4FFA4EF05EC}" destId="{F5BEF31D-A8B9-419F-801E-140A3A87C098}" srcOrd="0" destOrd="1" presId="urn:microsoft.com/office/officeart/2005/8/layout/vList5"/>
    <dgm:cxn modelId="{98BFC7F3-C6A0-4CC9-8592-C8CE02C7C20B}" type="presOf" srcId="{38E758D6-58B5-4A42-B0AA-DF6FEF73E62E}" destId="{B25FAE59-D943-4CB1-8212-2D1E452DC1EF}" srcOrd="0" destOrd="0" presId="urn:microsoft.com/office/officeart/2005/8/layout/vList5"/>
    <dgm:cxn modelId="{9ACC04F4-4403-4E25-8FEF-C02B3626E391}" type="presOf" srcId="{4090E7F6-7AFB-45F4-9C42-89599CA1F127}" destId="{97D285CB-F824-40A3-BECA-30330AAE509B}" srcOrd="0" destOrd="1" presId="urn:microsoft.com/office/officeart/2005/8/layout/vList5"/>
    <dgm:cxn modelId="{8D9C47F4-7A5B-44B9-8AD3-30769A449A83}" type="presOf" srcId="{14A99638-A076-4789-97D2-BA061B4FDC3F}" destId="{431EE5A7-D984-4FB9-89DC-8BF6842BCD0F}" srcOrd="0" destOrd="2" presId="urn:microsoft.com/office/officeart/2005/8/layout/vList5"/>
    <dgm:cxn modelId="{A40A11F5-FC2F-41F8-A492-9C020D62B54F}" srcId="{9B21DCD5-6701-4154-B2E8-2119714BA7C4}" destId="{F68E3E3B-2EC0-4CBB-89AE-57FE9918224F}" srcOrd="0" destOrd="0" parTransId="{EBAB17ED-3663-4C99-BDEA-52B0191BBCB3}" sibTransId="{1B95FB8F-88C5-4D4B-B47C-D2D0D0F2D0E9}"/>
    <dgm:cxn modelId="{7A9708F9-DBF4-4493-8C49-FF33C3EA70C3}" type="presOf" srcId="{1C3C4618-4522-4415-A705-D9AE6C7509B4}" destId="{50926754-2DFF-4F04-878F-64067A1F194D}" srcOrd="0" destOrd="0" presId="urn:microsoft.com/office/officeart/2005/8/layout/vList5"/>
    <dgm:cxn modelId="{15305CFB-41BF-40F6-8844-B7EBCAB63C5D}" type="presOf" srcId="{9B21DCD5-6701-4154-B2E8-2119714BA7C4}" destId="{19AD275C-FE47-4AFD-A15B-C0AB02D630E1}" srcOrd="0" destOrd="0" presId="urn:microsoft.com/office/officeart/2005/8/layout/vList5"/>
    <dgm:cxn modelId="{7CA2D7BB-AB39-4A51-BBA3-E4967DEC538E}" type="presParOf" srcId="{B25FAE59-D943-4CB1-8212-2D1E452DC1EF}" destId="{3B8026FD-2639-4CB9-A984-20106F031984}" srcOrd="0" destOrd="0" presId="urn:microsoft.com/office/officeart/2005/8/layout/vList5"/>
    <dgm:cxn modelId="{DEA16208-E600-4946-9506-1F10612EE09D}" type="presParOf" srcId="{3B8026FD-2639-4CB9-A984-20106F031984}" destId="{8F02A5FE-8BF6-413C-8BE5-2C34B89F5162}" srcOrd="0" destOrd="0" presId="urn:microsoft.com/office/officeart/2005/8/layout/vList5"/>
    <dgm:cxn modelId="{D4D1C3F3-9CE4-4082-A423-0267B3D55629}" type="presParOf" srcId="{3B8026FD-2639-4CB9-A984-20106F031984}" destId="{97D285CB-F824-40A3-BECA-30330AAE509B}" srcOrd="1" destOrd="0" presId="urn:microsoft.com/office/officeart/2005/8/layout/vList5"/>
    <dgm:cxn modelId="{F92FFCCC-4AC5-495D-9B96-CD6F4F67FE5E}" type="presParOf" srcId="{B25FAE59-D943-4CB1-8212-2D1E452DC1EF}" destId="{1C671EE6-6CBE-4EC1-B70F-89C8BE709502}" srcOrd="1" destOrd="0" presId="urn:microsoft.com/office/officeart/2005/8/layout/vList5"/>
    <dgm:cxn modelId="{C6B9AC8B-6F29-4E39-BB4C-7C4F1DCEA16C}" type="presParOf" srcId="{B25FAE59-D943-4CB1-8212-2D1E452DC1EF}" destId="{B2F0464A-CE89-47CD-9B78-5608D779FF70}" srcOrd="2" destOrd="0" presId="urn:microsoft.com/office/officeart/2005/8/layout/vList5"/>
    <dgm:cxn modelId="{21B0F0AF-CE8E-4FE9-BE45-A74BD5197931}" type="presParOf" srcId="{B2F0464A-CE89-47CD-9B78-5608D779FF70}" destId="{62A70D75-6D3A-4727-8AAD-6169DEE3D656}" srcOrd="0" destOrd="0" presId="urn:microsoft.com/office/officeart/2005/8/layout/vList5"/>
    <dgm:cxn modelId="{B701495D-FA57-4921-91C6-94ADB443B8B5}" type="presParOf" srcId="{B2F0464A-CE89-47CD-9B78-5608D779FF70}" destId="{50926754-2DFF-4F04-878F-64067A1F194D}" srcOrd="1" destOrd="0" presId="urn:microsoft.com/office/officeart/2005/8/layout/vList5"/>
    <dgm:cxn modelId="{69F4E6CB-6C2E-42F4-8437-CE7378011645}" type="presParOf" srcId="{B25FAE59-D943-4CB1-8212-2D1E452DC1EF}" destId="{7B07888F-A6F0-43E4-926B-261B7695CFD6}" srcOrd="3" destOrd="0" presId="urn:microsoft.com/office/officeart/2005/8/layout/vList5"/>
    <dgm:cxn modelId="{657A5331-8C9C-4CFE-8B4C-EF6A8A9C477A}" type="presParOf" srcId="{B25FAE59-D943-4CB1-8212-2D1E452DC1EF}" destId="{00371B85-236C-442A-8260-B3BD4B47773A}" srcOrd="4" destOrd="0" presId="urn:microsoft.com/office/officeart/2005/8/layout/vList5"/>
    <dgm:cxn modelId="{8AD784A8-A432-4622-A838-FEEDF4ED4528}" type="presParOf" srcId="{00371B85-236C-442A-8260-B3BD4B47773A}" destId="{157B088B-BB0A-4776-9397-1EB126A61AD2}" srcOrd="0" destOrd="0" presId="urn:microsoft.com/office/officeart/2005/8/layout/vList5"/>
    <dgm:cxn modelId="{6C45B938-76C2-4B8C-9497-E5146B8EFCCD}" type="presParOf" srcId="{00371B85-236C-442A-8260-B3BD4B47773A}" destId="{6ED50529-0D0A-445B-BC51-822964B44281}" srcOrd="1" destOrd="0" presId="urn:microsoft.com/office/officeart/2005/8/layout/vList5"/>
    <dgm:cxn modelId="{8DDB7442-6F46-4739-B655-F7D24C784C70}" type="presParOf" srcId="{B25FAE59-D943-4CB1-8212-2D1E452DC1EF}" destId="{CB409EAE-189C-46EE-93AB-988DE6AB94A8}" srcOrd="5" destOrd="0" presId="urn:microsoft.com/office/officeart/2005/8/layout/vList5"/>
    <dgm:cxn modelId="{A124766E-1B57-4C11-998B-CE8A69AC4B64}" type="presParOf" srcId="{B25FAE59-D943-4CB1-8212-2D1E452DC1EF}" destId="{E293BB71-02E1-4169-A611-3E8048BDE113}" srcOrd="6" destOrd="0" presId="urn:microsoft.com/office/officeart/2005/8/layout/vList5"/>
    <dgm:cxn modelId="{E36D0E3E-65C1-4137-9A39-4EDB98521521}" type="presParOf" srcId="{E293BB71-02E1-4169-A611-3E8048BDE113}" destId="{8540A856-61E9-4979-80D2-480DF00E93A9}" srcOrd="0" destOrd="0" presId="urn:microsoft.com/office/officeart/2005/8/layout/vList5"/>
    <dgm:cxn modelId="{E1F4BD08-F27E-479D-A08E-423455DBF9F9}" type="presParOf" srcId="{E293BB71-02E1-4169-A611-3E8048BDE113}" destId="{431EE5A7-D984-4FB9-89DC-8BF6842BCD0F}" srcOrd="1" destOrd="0" presId="urn:microsoft.com/office/officeart/2005/8/layout/vList5"/>
    <dgm:cxn modelId="{D42DEA26-BCA4-4340-AA86-EF16A08F3B83}" type="presParOf" srcId="{B25FAE59-D943-4CB1-8212-2D1E452DC1EF}" destId="{511E66F9-C914-43F5-BF67-A6DCBA5AABB4}" srcOrd="7" destOrd="0" presId="urn:microsoft.com/office/officeart/2005/8/layout/vList5"/>
    <dgm:cxn modelId="{40055AEF-4679-4895-B9EE-B011A25E5C31}" type="presParOf" srcId="{B25FAE59-D943-4CB1-8212-2D1E452DC1EF}" destId="{E556BD73-6F0E-4583-80A7-AA4EAF57BD37}" srcOrd="8" destOrd="0" presId="urn:microsoft.com/office/officeart/2005/8/layout/vList5"/>
    <dgm:cxn modelId="{CEB01D47-1A50-4FE4-BA19-548723A2E398}" type="presParOf" srcId="{E556BD73-6F0E-4583-80A7-AA4EAF57BD37}" destId="{19AD275C-FE47-4AFD-A15B-C0AB02D630E1}" srcOrd="0" destOrd="0" presId="urn:microsoft.com/office/officeart/2005/8/layout/vList5"/>
    <dgm:cxn modelId="{80231280-0FBC-4165-A15A-F93B11266502}" type="presParOf" srcId="{E556BD73-6F0E-4583-80A7-AA4EAF57BD37}" destId="{F5BEF31D-A8B9-419F-801E-140A3A87C09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285CB-F824-40A3-BECA-30330AAE509B}">
      <dsp:nvSpPr>
        <dsp:cNvPr id="0" name=""/>
        <dsp:cNvSpPr/>
      </dsp:nvSpPr>
      <dsp:spPr>
        <a:xfrm rot="5400000">
          <a:off x="4965594" y="-2103184"/>
          <a:ext cx="874749" cy="5085147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Char char="•"/>
          </a:pPr>
          <a:r>
            <a:rPr lang="en-IE" sz="1500" b="0" kern="1200" dirty="0">
              <a:hlinkClick xmlns:r="http://schemas.openxmlformats.org/officeDocument/2006/relationships" r:id="rId1"/>
            </a:rPr>
            <a:t>Overview of lump sum funding</a:t>
          </a:r>
          <a:endParaRPr lang="en-I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Char char="•"/>
          </a:pPr>
          <a:r>
            <a:rPr lang="en-IE" sz="1500" b="0" kern="1200" dirty="0">
              <a:hlinkClick xmlns:r="http://schemas.openxmlformats.org/officeDocument/2006/relationships" r:id="rId2"/>
            </a:rPr>
            <a:t>Detailed budget table</a:t>
          </a:r>
          <a:endParaRPr lang="en-I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Char char="•"/>
          </a:pPr>
          <a:r>
            <a:rPr lang="en-IE" sz="1500" kern="1200" dirty="0">
              <a:hlinkClick xmlns:r="http://schemas.openxmlformats.org/officeDocument/2006/relationships" r:id="rId3"/>
            </a:rPr>
            <a:t>Horizon dashboard for lump sum evaluations</a:t>
          </a:r>
          <a:endParaRPr lang="en-IE" sz="1500" kern="1200" dirty="0"/>
        </a:p>
      </dsp:txBody>
      <dsp:txXfrm rot="-5400000">
        <a:off x="2860395" y="44717"/>
        <a:ext cx="5042445" cy="789345"/>
      </dsp:txXfrm>
    </dsp:sp>
    <dsp:sp modelId="{8F02A5FE-8BF6-413C-8BE5-2C34B89F5162}">
      <dsp:nvSpPr>
        <dsp:cNvPr id="0" name=""/>
        <dsp:cNvSpPr/>
      </dsp:nvSpPr>
      <dsp:spPr>
        <a:xfrm>
          <a:off x="0" y="13543"/>
          <a:ext cx="2860395" cy="8516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 dirty="0"/>
            <a:t>Video tutorials</a:t>
          </a:r>
          <a:endParaRPr lang="en-IE" sz="2500" kern="1200" dirty="0"/>
        </a:p>
      </dsp:txBody>
      <dsp:txXfrm>
        <a:off x="41576" y="55119"/>
        <a:ext cx="2777243" cy="768540"/>
      </dsp:txXfrm>
    </dsp:sp>
    <dsp:sp modelId="{50926754-2DFF-4F04-878F-64067A1F194D}">
      <dsp:nvSpPr>
        <dsp:cNvPr id="0" name=""/>
        <dsp:cNvSpPr/>
      </dsp:nvSpPr>
      <dsp:spPr>
        <a:xfrm rot="5400000">
          <a:off x="4950936" y="-1149740"/>
          <a:ext cx="914629" cy="509011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Char char="•"/>
          </a:pPr>
          <a:r>
            <a:rPr lang="en-GB" sz="1500" b="0" kern="1200">
              <a:hlinkClick xmlns:r="http://schemas.openxmlformats.org/officeDocument/2006/relationships" r:id="rId4"/>
            </a:rPr>
            <a:t>What do I need to know?</a:t>
          </a:r>
          <a:r>
            <a:rPr lang="en-150" sz="1500" b="0" kern="1200"/>
            <a:t> &amp; </a:t>
          </a:r>
          <a:r>
            <a:rPr lang="en-GB" sz="1500" b="0" kern="1200">
              <a:hlinkClick xmlns:r="http://schemas.openxmlformats.org/officeDocument/2006/relationships" r:id="rId5"/>
            </a:rPr>
            <a:t>Quick guide</a:t>
          </a:r>
          <a:endParaRPr lang="en-I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Char char="•"/>
          </a:pPr>
          <a:r>
            <a:rPr lang="en-150" sz="1500" kern="1200">
              <a:hlinkClick xmlns:r="http://schemas.openxmlformats.org/officeDocument/2006/relationships" r:id="rId6"/>
            </a:rPr>
            <a:t>Frequently asked questions</a:t>
          </a:r>
          <a:endParaRPr lang="en-I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Char char="•"/>
          </a:pPr>
          <a:r>
            <a:rPr lang="en-150" sz="1500" kern="1200">
              <a:hlinkClick xmlns:r="http://schemas.openxmlformats.org/officeDocument/2006/relationships" r:id="rId7"/>
            </a:rPr>
            <a:t>Detailed guidance for participants</a:t>
          </a:r>
          <a:endParaRPr lang="en-I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Char char="•"/>
          </a:pPr>
          <a:r>
            <a:rPr lang="en-150" sz="1500" kern="1200" dirty="0">
              <a:hlinkClick xmlns:r="http://schemas.openxmlformats.org/officeDocument/2006/relationships" r:id="rId8"/>
            </a:rPr>
            <a:t>Lump sum briefing slides for experts</a:t>
          </a:r>
          <a:endParaRPr lang="en-IE" sz="1500" kern="1200" dirty="0"/>
        </a:p>
      </dsp:txBody>
      <dsp:txXfrm rot="-5400000">
        <a:off x="2863192" y="982653"/>
        <a:ext cx="5045469" cy="825331"/>
      </dsp:txXfrm>
    </dsp:sp>
    <dsp:sp modelId="{62A70D75-6D3A-4727-8AAD-6169DEE3D656}">
      <dsp:nvSpPr>
        <dsp:cNvPr id="0" name=""/>
        <dsp:cNvSpPr/>
      </dsp:nvSpPr>
      <dsp:spPr>
        <a:xfrm>
          <a:off x="0" y="950817"/>
          <a:ext cx="2863191" cy="8516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 dirty="0"/>
            <a:t>Guidance documents</a:t>
          </a:r>
          <a:endParaRPr lang="en-IE" sz="2500" kern="1200" dirty="0"/>
        </a:p>
      </dsp:txBody>
      <dsp:txXfrm>
        <a:off x="41576" y="992393"/>
        <a:ext cx="2780039" cy="768540"/>
      </dsp:txXfrm>
    </dsp:sp>
    <dsp:sp modelId="{6ED50529-0D0A-445B-BC51-822964B44281}">
      <dsp:nvSpPr>
        <dsp:cNvPr id="0" name=""/>
        <dsp:cNvSpPr/>
      </dsp:nvSpPr>
      <dsp:spPr>
        <a:xfrm rot="5400000">
          <a:off x="5023853" y="-245138"/>
          <a:ext cx="755580" cy="509509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Arial" panose="020B0604020202020204" pitchFamily="34" charset="0"/>
            <a:buChar char="•"/>
          </a:pPr>
          <a:r>
            <a:rPr lang="en-US" sz="1500" b="0" kern="1200">
              <a:hlinkClick xmlns:r="http://schemas.openxmlformats.org/officeDocument/2006/relationships" r:id="rId9"/>
            </a:rPr>
            <a:t>Model Grant Agreement Lump Sum</a:t>
          </a:r>
          <a:endParaRPr lang="en-I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Arial" panose="020B0604020202020204" pitchFamily="34" charset="0"/>
            <a:buChar char="•"/>
          </a:pPr>
          <a:r>
            <a:rPr lang="en-US" sz="1500" b="0" kern="1200" dirty="0">
              <a:hlinkClick xmlns:r="http://schemas.openxmlformats.org/officeDocument/2006/relationships" r:id="rId10"/>
            </a:rPr>
            <a:t>Decision </a:t>
          </a:r>
          <a:r>
            <a:rPr lang="en-US" sz="1500" b="0" kern="1200" dirty="0" err="1">
              <a:hlinkClick xmlns:r="http://schemas.openxmlformats.org/officeDocument/2006/relationships" r:id="rId10"/>
            </a:rPr>
            <a:t>authorising</a:t>
          </a:r>
          <a:r>
            <a:rPr lang="en-US" sz="1500" b="0" kern="1200" dirty="0">
              <a:hlinkClick xmlns:r="http://schemas.openxmlformats.org/officeDocument/2006/relationships" r:id="rId10"/>
            </a:rPr>
            <a:t> the use of lump sum contributions under the Horizon Europe </a:t>
          </a:r>
          <a:r>
            <a:rPr lang="en-US" sz="1500" b="0" kern="1200" dirty="0" err="1">
              <a:hlinkClick xmlns:r="http://schemas.openxmlformats.org/officeDocument/2006/relationships" r:id="rId10"/>
            </a:rPr>
            <a:t>Programme</a:t>
          </a:r>
          <a:endParaRPr lang="en-IE" sz="1500" kern="1200" dirty="0"/>
        </a:p>
      </dsp:txBody>
      <dsp:txXfrm rot="-5400000">
        <a:off x="2854096" y="1961503"/>
        <a:ext cx="5058210" cy="681812"/>
      </dsp:txXfrm>
    </dsp:sp>
    <dsp:sp modelId="{157B088B-BB0A-4776-9397-1EB126A61AD2}">
      <dsp:nvSpPr>
        <dsp:cNvPr id="0" name=""/>
        <dsp:cNvSpPr/>
      </dsp:nvSpPr>
      <dsp:spPr>
        <a:xfrm>
          <a:off x="0" y="1876562"/>
          <a:ext cx="2865990" cy="8516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 dirty="0"/>
            <a:t>Reference documents</a:t>
          </a:r>
          <a:endParaRPr lang="en-IE" sz="2500" kern="1200" noProof="0" dirty="0"/>
        </a:p>
      </dsp:txBody>
      <dsp:txXfrm>
        <a:off x="41576" y="1918138"/>
        <a:ext cx="2782838" cy="768540"/>
      </dsp:txXfrm>
    </dsp:sp>
    <dsp:sp modelId="{431EE5A7-D984-4FB9-89DC-8BF6842BCD0F}">
      <dsp:nvSpPr>
        <dsp:cNvPr id="0" name=""/>
        <dsp:cNvSpPr/>
      </dsp:nvSpPr>
      <dsp:spPr>
        <a:xfrm rot="5400000">
          <a:off x="5023840" y="649138"/>
          <a:ext cx="779393" cy="509509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Char char="•"/>
          </a:pPr>
          <a:r>
            <a:rPr lang="en-150" sz="1500" kern="1200" noProof="0" dirty="0">
              <a:hlinkClick xmlns:r="http://schemas.openxmlformats.org/officeDocument/2006/relationships" r:id="rId11"/>
            </a:rPr>
            <a:t>European Commission assessment </a:t>
          </a:r>
          <a:r>
            <a:rPr lang="en-150" sz="1500" kern="1200" noProof="0" dirty="0"/>
            <a:t>(Sep 2024)</a:t>
          </a:r>
          <a:endParaRPr lang="en-IE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Char char="•"/>
          </a:pPr>
          <a:r>
            <a:rPr lang="en-GB" sz="1500" b="0" kern="1200" dirty="0">
              <a:hlinkClick xmlns:r="http://schemas.openxmlformats.org/officeDocument/2006/relationships" r:id="rId12"/>
            </a:rPr>
            <a:t>European Commission assessment</a:t>
          </a:r>
          <a:r>
            <a:rPr lang="en-GB" sz="1500" b="0" kern="1200" dirty="0"/>
            <a:t> (Oct 2021)</a:t>
          </a:r>
          <a:endParaRPr lang="en-IE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Char char="•"/>
          </a:pPr>
          <a:r>
            <a:rPr lang="en-GB" sz="1500" b="0" kern="1200" dirty="0">
              <a:hlinkClick xmlns:r="http://schemas.openxmlformats.org/officeDocument/2006/relationships" r:id="rId13"/>
            </a:rPr>
            <a:t>European Parliament (STOA) study on lump sums in Horizon 2020</a:t>
          </a:r>
          <a:r>
            <a:rPr lang="en-GB" sz="1500" b="0" kern="1200" dirty="0"/>
            <a:t> (May 2022)</a:t>
          </a:r>
          <a:endParaRPr lang="en-IE" sz="1500" kern="1200" dirty="0"/>
        </a:p>
      </dsp:txBody>
      <dsp:txXfrm rot="-5400000">
        <a:off x="2865990" y="2845036"/>
        <a:ext cx="5057047" cy="703299"/>
      </dsp:txXfrm>
    </dsp:sp>
    <dsp:sp modelId="{8540A856-61E9-4979-80D2-480DF00E93A9}">
      <dsp:nvSpPr>
        <dsp:cNvPr id="0" name=""/>
        <dsp:cNvSpPr/>
      </dsp:nvSpPr>
      <dsp:spPr>
        <a:xfrm>
          <a:off x="0" y="2770839"/>
          <a:ext cx="2865990" cy="8516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500" kern="1200" noProof="0" dirty="0"/>
            <a:t>Studies</a:t>
          </a:r>
          <a:endParaRPr lang="en-IE" sz="2500" kern="1200" dirty="0"/>
        </a:p>
      </dsp:txBody>
      <dsp:txXfrm>
        <a:off x="41576" y="2812415"/>
        <a:ext cx="2782838" cy="768540"/>
      </dsp:txXfrm>
    </dsp:sp>
    <dsp:sp modelId="{F5BEF31D-A8B9-419F-801E-140A3A87C098}">
      <dsp:nvSpPr>
        <dsp:cNvPr id="0" name=""/>
        <dsp:cNvSpPr/>
      </dsp:nvSpPr>
      <dsp:spPr>
        <a:xfrm rot="5400000">
          <a:off x="5058167" y="1543415"/>
          <a:ext cx="710740" cy="509509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Char char="•"/>
          </a:pPr>
          <a:r>
            <a:rPr lang="en-IE" sz="1500" kern="1200" noProof="0" dirty="0"/>
            <a:t>Future events</a:t>
          </a:r>
          <a:endParaRPr lang="en-I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Char char="•"/>
          </a:pPr>
          <a:r>
            <a:rPr lang="en-IE" sz="1500" kern="1200" noProof="0" dirty="0"/>
            <a:t>Past events and recordings</a:t>
          </a:r>
        </a:p>
      </dsp:txBody>
      <dsp:txXfrm rot="-5400000">
        <a:off x="2865991" y="3770287"/>
        <a:ext cx="5060399" cy="641350"/>
      </dsp:txXfrm>
    </dsp:sp>
    <dsp:sp modelId="{19AD275C-FE47-4AFD-A15B-C0AB02D630E1}">
      <dsp:nvSpPr>
        <dsp:cNvPr id="0" name=""/>
        <dsp:cNvSpPr/>
      </dsp:nvSpPr>
      <dsp:spPr>
        <a:xfrm>
          <a:off x="0" y="3665116"/>
          <a:ext cx="2865990" cy="8516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0" kern="1200" dirty="0"/>
            <a:t>Events</a:t>
          </a:r>
          <a:endParaRPr lang="en-IE" sz="2500" kern="1200" dirty="0"/>
        </a:p>
      </dsp:txBody>
      <dsp:txXfrm>
        <a:off x="41576" y="3706692"/>
        <a:ext cx="2782838" cy="768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181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39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893" y="-101625"/>
            <a:ext cx="1763200" cy="17632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5673072" y="6361871"/>
            <a:ext cx="846055" cy="496129"/>
            <a:chOff x="5673072" y="4897884"/>
            <a:chExt cx="846055" cy="496129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724681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5673072" y="4897884"/>
              <a:ext cx="846055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930" b="0" i="1" dirty="0" err="1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Research</a:t>
              </a:r>
              <a:r>
                <a:rPr lang="fr-BE" sz="930" b="0" i="1" dirty="0">
                  <a:solidFill>
                    <a:schemeClr val="bg1"/>
                  </a:solidFill>
                  <a:latin typeface="EC Square Sans Pro Light" panose="020B0506000000020004" pitchFamily="34" charset="0"/>
                </a:rPr>
                <a:t> and Innovation </a:t>
              </a:r>
              <a:endParaRPr lang="en-GB" sz="930" b="0" i="1" dirty="0" err="1">
                <a:solidFill>
                  <a:schemeClr val="bg1"/>
                </a:solidFill>
                <a:latin typeface="EC Square Sans Pro Light" panose="020B05060000000200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250" y="4224797"/>
            <a:ext cx="1001297" cy="1328882"/>
          </a:xfrm>
          <a:prstGeom prst="rect">
            <a:avLst/>
          </a:prstGeom>
        </p:spPr>
      </p:pic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84423" y="5111579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Name of the </a:t>
            </a:r>
            <a:r>
              <a:rPr lang="fr-BE" dirty="0" err="1"/>
              <a:t>Event</a:t>
            </a:r>
            <a:endParaRPr lang="en-GB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184423" y="4887597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 cap="all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Speaker Name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8184423" y="5333115"/>
            <a:ext cx="3186584" cy="21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 cap="none" baseline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fr-BE" dirty="0"/>
              <a:t>Date of the </a:t>
            </a:r>
            <a:r>
              <a:rPr lang="fr-BE" dirty="0" err="1"/>
              <a:t>Event</a:t>
            </a:r>
            <a:endParaRPr lang="en-GB" dirty="0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8201800" y="3023302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</a:rPr>
              <a:t>THE EU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RESEARCH &amp; INNOVATION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spc="80" baseline="0" dirty="0">
                <a:solidFill>
                  <a:schemeClr val="tx2"/>
                </a:solidFill>
              </a:rPr>
              <a:t>PROGRAMME</a:t>
            </a:r>
            <a:endParaRPr lang="en-GB" sz="1900" spc="80" baseline="0" dirty="0">
              <a:solidFill>
                <a:schemeClr val="tx2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8288595" y="3888150"/>
            <a:ext cx="3082412" cy="254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0" spc="70" baseline="0" dirty="0"/>
              <a:t>2021 – 2027</a:t>
            </a:r>
            <a:endParaRPr lang="en-GB" b="0" spc="70" baseline="0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232291" y="4224797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8201800" y="2886814"/>
            <a:ext cx="324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34041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8382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softEdge rad="0"/>
          </a:effectLst>
        </p:spPr>
      </p:sp>
      <p:sp>
        <p:nvSpPr>
          <p:cNvPr id="14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35754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5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63126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16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9049800" y="1634669"/>
            <a:ext cx="2304000" cy="230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</p:sp>
      <p:sp>
        <p:nvSpPr>
          <p:cNvPr id="24" name="Content Placeholder 25"/>
          <p:cNvSpPr>
            <a:spLocks noGrp="1"/>
          </p:cNvSpPr>
          <p:nvPr>
            <p:ph sz="quarter" idx="20"/>
          </p:nvPr>
        </p:nvSpPr>
        <p:spPr>
          <a:xfrm>
            <a:off x="9049800" y="4260554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5" name="Content Placeholder 25"/>
          <p:cNvSpPr>
            <a:spLocks noGrp="1"/>
          </p:cNvSpPr>
          <p:nvPr>
            <p:ph sz="quarter" idx="21"/>
          </p:nvPr>
        </p:nvSpPr>
        <p:spPr>
          <a:xfrm>
            <a:off x="6312600" y="4270487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6" name="Content Placeholder 25"/>
          <p:cNvSpPr>
            <a:spLocks noGrp="1"/>
          </p:cNvSpPr>
          <p:nvPr>
            <p:ph sz="quarter" idx="22"/>
          </p:nvPr>
        </p:nvSpPr>
        <p:spPr>
          <a:xfrm>
            <a:off x="3575400" y="4260553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37" name="Content Placeholder 25"/>
          <p:cNvSpPr>
            <a:spLocks noGrp="1"/>
          </p:cNvSpPr>
          <p:nvPr>
            <p:ph sz="quarter" idx="23"/>
          </p:nvPr>
        </p:nvSpPr>
        <p:spPr>
          <a:xfrm>
            <a:off x="819624" y="4260552"/>
            <a:ext cx="2304000" cy="124936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096000" y="4264474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8851590" y="4254539"/>
            <a:ext cx="18390" cy="1270874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1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t="6053" r="30725" b="6244"/>
          <a:stretch/>
        </p:blipFill>
        <p:spPr>
          <a:xfrm>
            <a:off x="429491" y="4461163"/>
            <a:ext cx="1233054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69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6" y="4542732"/>
            <a:ext cx="972867" cy="21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57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0" y="4593727"/>
            <a:ext cx="2050083" cy="19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54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0" y="4639713"/>
            <a:ext cx="969978" cy="18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07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0" y="4278124"/>
            <a:ext cx="1540612" cy="22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22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9706" y="1523939"/>
            <a:ext cx="858125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0819" y="4645214"/>
            <a:ext cx="8622192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50808" y="4945651"/>
            <a:ext cx="8621874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3966113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0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1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55643" y="5916080"/>
            <a:ext cx="8730171" cy="474727"/>
          </a:xfrm>
          <a:prstGeom prst="rect">
            <a:avLst/>
          </a:prstGeom>
        </p:spPr>
        <p:txBody>
          <a:bodyPr wrap="square" lIns="0" tIns="72000" rIns="0" bIns="72000" numCol="1" anchor="t" anchorCtr="0"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700" b="1" kern="0" dirty="0">
                <a:solidFill>
                  <a:schemeClr val="tx1"/>
                </a:solidFill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600" b="0" kern="0" dirty="0">
                <a:solidFill>
                  <a:schemeClr val="tx1"/>
                </a:solidFill>
              </a:rPr>
              <a:t>Unless otherwise noted the reuse of this presentation is </a:t>
            </a:r>
            <a:r>
              <a:rPr lang="en-US" sz="600" b="0" kern="0" dirty="0" err="1">
                <a:solidFill>
                  <a:schemeClr val="tx1"/>
                </a:solidFill>
              </a:rPr>
              <a:t>authorised</a:t>
            </a:r>
            <a:r>
              <a:rPr lang="en-US" sz="600" b="0" kern="0" dirty="0">
                <a:solidFill>
                  <a:schemeClr val="tx1"/>
                </a:solidFill>
              </a:rPr>
              <a:t> under the </a:t>
            </a:r>
            <a:r>
              <a:rPr lang="en-US" sz="600" b="0" u="sng" kern="0" dirty="0">
                <a:solidFill>
                  <a:schemeClr val="tx1"/>
                </a:solidFill>
              </a:rPr>
              <a:t>CC BY 4.0</a:t>
            </a:r>
            <a:r>
              <a:rPr lang="en-US" sz="600" b="1" kern="0" dirty="0">
                <a:solidFill>
                  <a:schemeClr val="tx1"/>
                </a:solidFill>
              </a:rPr>
              <a:t>  </a:t>
            </a:r>
            <a:r>
              <a:rPr lang="en-US" sz="600" b="0" kern="0" dirty="0">
                <a:solidFill>
                  <a:schemeClr val="tx1"/>
                </a:solidFill>
              </a:rPr>
              <a:t>license. For any use or reproduction of elements that are not owned by the EU, permission may need to be sought directly from the respective right holders.</a:t>
            </a:r>
          </a:p>
          <a:p>
            <a:pPr marL="0" indent="0" algn="just">
              <a:buNone/>
            </a:pPr>
            <a:r>
              <a:rPr lang="en-GB" sz="600" kern="0" dirty="0">
                <a:solidFill>
                  <a:schemeClr val="tx1"/>
                </a:solidFill>
              </a:rPr>
              <a:t>Image credits: © </a:t>
            </a:r>
            <a:r>
              <a:rPr lang="en-GB" sz="600" kern="0" dirty="0" err="1">
                <a:solidFill>
                  <a:schemeClr val="tx1"/>
                </a:solidFill>
              </a:rPr>
              <a:t>ivector</a:t>
            </a:r>
            <a:r>
              <a:rPr lang="en-GB" sz="600" kern="0" dirty="0">
                <a:solidFill>
                  <a:schemeClr val="tx1"/>
                </a:solidFill>
              </a:rPr>
              <a:t> #235536634, #249868181, #251163013, #266009682, #273480523, #362422833, #241215668, #244690530, #245719946, #251163053, #252508849, 2020. Source: Stock.Adobe.com. </a:t>
            </a:r>
            <a:r>
              <a:rPr lang="en-US" sz="600" kern="0" dirty="0">
                <a:solidFill>
                  <a:schemeClr val="tx1"/>
                </a:solidFill>
              </a:rPr>
              <a:t>Icons © </a:t>
            </a:r>
            <a:r>
              <a:rPr lang="en-US" sz="600" kern="0" dirty="0" err="1">
                <a:solidFill>
                  <a:schemeClr val="tx1"/>
                </a:solidFill>
              </a:rPr>
              <a:t>Flaticon</a:t>
            </a:r>
            <a:r>
              <a:rPr lang="en-US" sz="600" kern="0" dirty="0">
                <a:solidFill>
                  <a:schemeClr val="tx1"/>
                </a:solidFill>
              </a:rPr>
              <a:t> – all rights reserved.</a:t>
            </a:r>
            <a:endParaRPr lang="en-GB" sz="600" kern="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875" y="5994432"/>
            <a:ext cx="939572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2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523"/>
            <a:ext cx="12189629" cy="685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60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56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28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8190973" cy="27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03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6997604" cy="23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34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866930" y="1368000"/>
            <a:ext cx="10486869" cy="410341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225498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47310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</p:spPr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937527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2113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7948575" y="3732507"/>
            <a:ext cx="0" cy="1692000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548000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37527" y="1800000"/>
            <a:ext cx="3096000" cy="1656000"/>
          </a:xfrm>
          <a:solidFill>
            <a:schemeClr val="bg2"/>
          </a:solidFill>
          <a:ln>
            <a:noFill/>
          </a:ln>
        </p:spPr>
      </p:sp>
      <p:sp>
        <p:nvSpPr>
          <p:cNvPr id="25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501914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202455" y="3746161"/>
            <a:ext cx="3142086" cy="1664689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21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9" r:id="rId2"/>
    <p:sldLayoutId id="2147483678" r:id="rId3"/>
    <p:sldLayoutId id="2147483680" r:id="rId4"/>
    <p:sldLayoutId id="2147483681" r:id="rId5"/>
    <p:sldLayoutId id="2147483682" r:id="rId6"/>
    <p:sldLayoutId id="2147483683" r:id="rId7"/>
    <p:sldLayoutId id="2147483650" r:id="rId8"/>
    <p:sldLayoutId id="2147483689" r:id="rId9"/>
    <p:sldLayoutId id="2147483690" r:id="rId10"/>
    <p:sldLayoutId id="2147483672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4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horizon-europe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support/news/30194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s://ec.europa.eu/info/funding-tenders/opportunities/portal/screen/programmes/horizon/lump-sum" TargetMode="External"/><Relationship Id="rId7" Type="http://schemas.openxmlformats.org/officeDocument/2006/relationships/diagramQuickStyle" Target="../diagrams/quickStyle1.xml"/><Relationship Id="rId2" Type="http://schemas.openxmlformats.org/officeDocument/2006/relationships/hyperlink" Target="https://ec.europa.eu/info/funding-tenders/opportunities/docs/2021-2027/horizon/guidance/ls-funding-what-do-i-need-to-know_he_en.pdf" TargetMode="Externa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9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157368" y="6017101"/>
            <a:ext cx="3186584" cy="216000"/>
          </a:xfrm>
        </p:spPr>
        <p:txBody>
          <a:bodyPr/>
          <a:lstStyle/>
          <a:p>
            <a:r>
              <a:rPr lang="en-GB" dirty="0"/>
              <a:t>Common Implementation Centre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157368" y="5801100"/>
            <a:ext cx="3186584" cy="216000"/>
          </a:xfrm>
        </p:spPr>
        <p:txBody>
          <a:bodyPr/>
          <a:lstStyle/>
          <a:p>
            <a:r>
              <a:rPr lang="en-GB" dirty="0"/>
              <a:t>European Commission, DG </a:t>
            </a:r>
            <a:r>
              <a:rPr lang="en-GB" dirty="0" err="1"/>
              <a:t>rtD</a:t>
            </a:r>
            <a:r>
              <a:rPr lang="en-GB" dirty="0"/>
              <a:t> 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157369" y="4474048"/>
            <a:ext cx="3105577" cy="1248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200" b="1" i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2024 Assessment of Lump Sum Funding in the R&amp;I framework </a:t>
            </a:r>
            <a:r>
              <a:rPr lang="en-US" sz="1800" dirty="0" err="1"/>
              <a:t>Programme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0432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30388" y="2219845"/>
            <a:ext cx="8229600" cy="1373951"/>
          </a:xfrm>
          <a:prstGeom prst="rect">
            <a:avLst/>
          </a:prstGeom>
        </p:spPr>
        <p:txBody>
          <a:bodyPr wrap="none" tIns="0" bIns="0" anchor="t" anchorCtr="0"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algn="ctr">
              <a:lnSpc>
                <a:spcPct val="200000"/>
              </a:lnSpc>
            </a:pPr>
            <a:r>
              <a:rPr lang="en-GB" sz="5400" b="0" kern="0" dirty="0">
                <a:solidFill>
                  <a:schemeClr val="accent4"/>
                </a:solidFill>
              </a:rPr>
              <a:t>Thank you!</a:t>
            </a:r>
          </a:p>
          <a:p>
            <a:pPr algn="ctr"/>
            <a:br>
              <a:rPr lang="en-GB" b="0" kern="0" dirty="0">
                <a:latin typeface="EC Square Sans Pro" panose="020B0506040000020004" pitchFamily="34" charset="0"/>
              </a:rPr>
            </a:br>
            <a:r>
              <a:rPr lang="en-GB" b="0" kern="0" dirty="0">
                <a:latin typeface="EC Square Sans Pro" panose="020B0506040000020004" pitchFamily="34" charset="0"/>
              </a:rPr>
              <a:t> </a:t>
            </a:r>
            <a:br>
              <a:rPr lang="en-GB" b="0" kern="0" dirty="0">
                <a:latin typeface="EC Square Sans Pro" panose="020B0506040000020004" pitchFamily="34" charset="0"/>
              </a:rPr>
            </a:br>
            <a:br>
              <a:rPr lang="en-GB" b="0" kern="0" dirty="0">
                <a:latin typeface="EC Square Sans Pro" panose="020B0506040000020004" pitchFamily="34" charset="0"/>
              </a:rPr>
            </a:br>
            <a:br>
              <a:rPr lang="en-GB" kern="0" dirty="0"/>
            </a:br>
            <a:endParaRPr lang="en-GB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3107899" y="4221088"/>
            <a:ext cx="5674579" cy="523220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GB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HorizonEU</a:t>
            </a:r>
            <a:endParaRPr lang="en-GB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5428" y="4765568"/>
            <a:ext cx="595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  <a:latin typeface="+mj-lt"/>
                <a:hlinkClick r:id="rId2"/>
              </a:rPr>
              <a:t>http://ec.europa.eu/horizon-europe</a:t>
            </a:r>
            <a:endParaRPr lang="en-GB" sz="1800" b="1" dirty="0">
              <a:solidFill>
                <a:schemeClr val="tx2"/>
              </a:solidFill>
              <a:latin typeface="+mj-lt"/>
            </a:endParaRPr>
          </a:p>
          <a:p>
            <a:pPr algn="ctr"/>
            <a:endParaRPr lang="en-GB" sz="1000" b="0" dirty="0" err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46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Scope of the lump sum assessment 2024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38200" y="1379577"/>
            <a:ext cx="6085114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altLang="en-US" sz="2000" b="1" dirty="0">
                <a:solidFill>
                  <a:schemeClr val="tx2"/>
                </a:solidFill>
              </a:rPr>
              <a:t>Implementation data and surveys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pPr>
            <a:r>
              <a:rPr lang="en-US" altLang="en-US" sz="2000" dirty="0"/>
              <a:t>Horizon 2020 and Horizon Europe 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pPr>
            <a:r>
              <a:rPr lang="en-US" altLang="en-US" sz="2000" dirty="0"/>
              <a:t>More data/broader basis</a:t>
            </a:r>
            <a:endParaRPr lang="en-150" altLang="en-US" sz="2000" dirty="0"/>
          </a:p>
          <a:p>
            <a:pPr marL="342900" lvl="1" indent="-3429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pPr>
            <a:r>
              <a:rPr lang="en-US" altLang="en-US" sz="2000" dirty="0"/>
              <a:t>Comparisons between </a:t>
            </a:r>
            <a:r>
              <a:rPr lang="en-150" altLang="en-US" sz="2000" dirty="0"/>
              <a:t>lump sums</a:t>
            </a:r>
            <a:r>
              <a:rPr lang="en-US" altLang="en-US" sz="2000" dirty="0"/>
              <a:t> and </a:t>
            </a:r>
            <a:r>
              <a:rPr lang="en-150" altLang="en-US" sz="2000" dirty="0"/>
              <a:t>actual cost grants</a:t>
            </a:r>
          </a:p>
          <a:p>
            <a:pPr marL="342900" lvl="1" indent="-3429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pPr>
            <a:r>
              <a:rPr lang="en-US" altLang="en-US" sz="2000" dirty="0"/>
              <a:t>14 000 participants and experts</a:t>
            </a:r>
            <a:r>
              <a:rPr lang="en-150" altLang="en-US" sz="2000" dirty="0"/>
              <a:t> invited</a:t>
            </a:r>
          </a:p>
          <a:p>
            <a:pPr marL="342900" lvl="1" indent="-3429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pPr>
            <a:r>
              <a:rPr lang="en-150" altLang="en-US" sz="2000" dirty="0"/>
              <a:t>More than 3 600 responses in total</a:t>
            </a:r>
            <a:endParaRPr lang="en-US" altLang="en-US" sz="2000" dirty="0"/>
          </a:p>
          <a:p>
            <a:pPr marL="0" lvl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defRPr/>
            </a:pPr>
            <a:endParaRPr lang="en-US" altLang="en-US" sz="2000" dirty="0"/>
          </a:p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en-US" sz="2000" b="1" dirty="0">
                <a:solidFill>
                  <a:schemeClr val="tx2"/>
                </a:solidFill>
              </a:rPr>
              <a:t>Situation </a:t>
            </a:r>
            <a:r>
              <a:rPr lang="en-150" altLang="en-US" sz="2000" b="1" dirty="0">
                <a:solidFill>
                  <a:schemeClr val="tx2"/>
                </a:solidFill>
              </a:rPr>
              <a:t>of lump sums </a:t>
            </a:r>
            <a:r>
              <a:rPr lang="en-US" altLang="en-US" sz="2000" b="1" dirty="0">
                <a:solidFill>
                  <a:schemeClr val="tx2"/>
                </a:solidFill>
              </a:rPr>
              <a:t>at the beginning of 202</a:t>
            </a:r>
            <a:r>
              <a:rPr lang="en-GB" altLang="en-US" sz="2000" b="1" dirty="0">
                <a:solidFill>
                  <a:schemeClr val="tx2"/>
                </a:solidFill>
              </a:rPr>
              <a:t>4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pPr>
            <a:r>
              <a:rPr lang="en-US" altLang="en-US" sz="2000" dirty="0"/>
              <a:t>More than </a:t>
            </a:r>
            <a:r>
              <a:rPr lang="en-150" altLang="en-US" sz="2000" dirty="0"/>
              <a:t>6 </a:t>
            </a:r>
            <a:r>
              <a:rPr lang="en-US" altLang="en-US" sz="2000" dirty="0"/>
              <a:t>000 eligible proposals received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pPr>
            <a:r>
              <a:rPr lang="en-US" altLang="en-US" sz="2000" dirty="0"/>
              <a:t>More than 1</a:t>
            </a:r>
            <a:r>
              <a:rPr lang="en-150" altLang="en-US" sz="2000" dirty="0"/>
              <a:t> </a:t>
            </a:r>
            <a:r>
              <a:rPr lang="en-US" altLang="en-US" sz="2000" dirty="0"/>
              <a:t>300 grants signed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pPr>
            <a:r>
              <a:rPr lang="en-US" altLang="en-US" sz="2000" dirty="0"/>
              <a:t>More than </a:t>
            </a:r>
            <a:r>
              <a:rPr lang="en-150" altLang="en-US" sz="2000" dirty="0"/>
              <a:t>5</a:t>
            </a:r>
            <a:r>
              <a:rPr lang="en-US" altLang="en-US" sz="2000" dirty="0"/>
              <a:t>00 projects completed </a:t>
            </a:r>
          </a:p>
        </p:txBody>
      </p:sp>
    </p:spTree>
    <p:extLst>
      <p:ext uri="{BB962C8B-B14F-4D97-AF65-F5344CB8AC3E}">
        <p14:creationId xmlns:p14="http://schemas.microsoft.com/office/powerpoint/2010/main" val="1663144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Developments up to 2024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38200" y="4174009"/>
            <a:ext cx="1039430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altLang="en-US" sz="2000" b="1" dirty="0">
                <a:solidFill>
                  <a:schemeClr val="tx2"/>
                </a:solidFill>
              </a:rPr>
              <a:t>Signed grants</a:t>
            </a:r>
          </a:p>
          <a:p>
            <a:pPr marL="342900" lvl="1" indent="-3429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pPr>
            <a:r>
              <a:rPr lang="en-US" sz="1900" dirty="0"/>
              <a:t>1</a:t>
            </a:r>
            <a:r>
              <a:rPr lang="en-150" sz="1900" dirty="0"/>
              <a:t> </a:t>
            </a:r>
            <a:r>
              <a:rPr lang="en-US" sz="1900" dirty="0"/>
              <a:t>366 </a:t>
            </a:r>
            <a:r>
              <a:rPr lang="en-150" sz="1900" dirty="0"/>
              <a:t>grants </a:t>
            </a:r>
            <a:r>
              <a:rPr lang="en-US" sz="1900" dirty="0"/>
              <a:t>signed by Jan.</a:t>
            </a:r>
            <a:r>
              <a:rPr lang="en-150" sz="1900" dirty="0"/>
              <a:t> </a:t>
            </a:r>
            <a:r>
              <a:rPr lang="en-US" sz="1900" dirty="0"/>
              <a:t>2024 </a:t>
            </a:r>
            <a:endParaRPr lang="en-150" sz="1900" dirty="0"/>
          </a:p>
          <a:p>
            <a:pPr marL="342900" lvl="1" indent="-3429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pPr>
            <a:r>
              <a:rPr lang="de-DE" altLang="en-US" sz="1900" dirty="0"/>
              <a:t>EUR 1.7 </a:t>
            </a:r>
            <a:r>
              <a:rPr lang="en-IE" altLang="en-US" sz="1900" dirty="0"/>
              <a:t>billion EU contribution, mostly for </a:t>
            </a:r>
            <a:r>
              <a:rPr lang="de-DE" altLang="en-US" sz="1900" dirty="0"/>
              <a:t>RIAs, IAs, and CSAs</a:t>
            </a:r>
            <a:endParaRPr lang="en-GB" altLang="en-US" sz="1900" dirty="0"/>
          </a:p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altLang="en-US" sz="2000" b="1" dirty="0">
                <a:solidFill>
                  <a:schemeClr val="tx2"/>
                </a:solidFill>
              </a:rPr>
              <a:t>Published work programmes</a:t>
            </a:r>
          </a:p>
          <a:p>
            <a:pPr marL="342900" lvl="1" indent="-3429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pPr>
            <a:r>
              <a:rPr lang="en-US" sz="1900" dirty="0"/>
              <a:t>EUR 4.7 billion for lump sum topics until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76F0B5-FEAE-827F-892D-9EC84C25C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62" y="1296305"/>
            <a:ext cx="6478749" cy="27581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354D4D-EB1B-D281-63CE-6C9E7B84D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390" y="1224500"/>
            <a:ext cx="4334632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60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Lump sums remain popular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55415" y="4690423"/>
            <a:ext cx="106983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altLang="en-US" sz="2000" b="1" dirty="0">
                <a:solidFill>
                  <a:schemeClr val="tx2"/>
                </a:solidFill>
              </a:rPr>
              <a:t>2021 result confirmed in 2024</a:t>
            </a:r>
          </a:p>
          <a:p>
            <a:pPr marL="342900" lvl="1" indent="-3429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pPr>
            <a:r>
              <a:rPr lang="en-US" sz="1900" dirty="0"/>
              <a:t>The great majority of participants and experts agree that lump sum funding </a:t>
            </a:r>
            <a:r>
              <a:rPr lang="en-150" sz="1900" dirty="0"/>
              <a:t>reduces the</a:t>
            </a:r>
            <a:r>
              <a:rPr lang="en-US" sz="1900" dirty="0"/>
              <a:t> administrative burden and that it shifts </a:t>
            </a:r>
            <a:r>
              <a:rPr lang="en-150" sz="1900" dirty="0"/>
              <a:t>the </a:t>
            </a:r>
            <a:r>
              <a:rPr lang="en-US" sz="1900" dirty="0"/>
              <a:t>focus to the content of projects. </a:t>
            </a:r>
            <a:endParaRPr lang="en-GB" altLang="en-US" sz="1900" dirty="0"/>
          </a:p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altLang="en-US" sz="2000" b="1" dirty="0">
                <a:solidFill>
                  <a:schemeClr val="tx2"/>
                </a:solidFill>
              </a:rPr>
              <a:t>SMEs and newcomers particularly positive</a:t>
            </a:r>
          </a:p>
          <a:p>
            <a:pPr marL="342900" lvl="1" indent="-3429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pPr>
            <a:r>
              <a:rPr lang="en-150" sz="1900" dirty="0"/>
              <a:t>This confirms the potential of lump sums to improve the access to R&amp;I funding</a:t>
            </a:r>
            <a:r>
              <a:rPr lang="en-IE" sz="1900" dirty="0"/>
              <a:t>.</a:t>
            </a:r>
            <a:endParaRPr lang="en-GB" sz="19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3DDBD94-E5AD-0718-BC33-0B62B48CDCA7}"/>
              </a:ext>
            </a:extLst>
          </p:cNvPr>
          <p:cNvSpPr/>
          <p:nvPr/>
        </p:nvSpPr>
        <p:spPr>
          <a:xfrm>
            <a:off x="5895616" y="2007629"/>
            <a:ext cx="5301118" cy="15994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7C50A84-D18E-2A66-3B24-FBDA5D94424E}"/>
              </a:ext>
            </a:extLst>
          </p:cNvPr>
          <p:cNvSpPr/>
          <p:nvPr/>
        </p:nvSpPr>
        <p:spPr>
          <a:xfrm>
            <a:off x="5895616" y="3023841"/>
            <a:ext cx="5301118" cy="15994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05D5EA-F3DC-1457-8B96-5CED2ACE8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15" y="1249480"/>
            <a:ext cx="4804064" cy="33104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994F10-61CD-B832-1696-C41999BAA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754" y="1249480"/>
            <a:ext cx="5303980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14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Lump sum grants do not behave </a:t>
            </a:r>
            <a:r>
              <a:rPr lang="en-GB" dirty="0" err="1"/>
              <a:t>differentl</a:t>
            </a:r>
            <a:r>
              <a:rPr lang="en-150" dirty="0"/>
              <a:t>y (I)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38200" y="1388103"/>
            <a:ext cx="576482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altLang="en-US" sz="2000" b="1" dirty="0">
                <a:solidFill>
                  <a:schemeClr val="tx2"/>
                </a:solidFill>
              </a:rPr>
              <a:t>Most lump sum grants are paid in full</a:t>
            </a:r>
          </a:p>
          <a:p>
            <a:pPr marL="342900" lvl="1" indent="-3429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pPr>
            <a:r>
              <a:rPr lang="en-150" sz="1900" dirty="0"/>
              <a:t>Almost all lump sums were paid as declared</a:t>
            </a:r>
          </a:p>
          <a:p>
            <a:pPr marL="342900" lvl="1" indent="-3429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pPr>
            <a:r>
              <a:rPr lang="en-150" altLang="en-US" sz="1900" dirty="0"/>
              <a:t>Less than 2% were partially reduced</a:t>
            </a:r>
          </a:p>
          <a:p>
            <a:pPr marL="342900" lvl="1" indent="-3429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pPr>
            <a:r>
              <a:rPr lang="en-150" altLang="en-US" sz="1900" dirty="0"/>
              <a:t>Controls work</a:t>
            </a:r>
          </a:p>
          <a:p>
            <a:pPr marL="342900" lvl="1" indent="-3429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pPr>
            <a:r>
              <a:rPr lang="en-150" altLang="en-US" sz="1900" dirty="0"/>
              <a:t>No evidence of increased financial risk</a:t>
            </a:r>
            <a:endParaRPr lang="en-GB" altLang="en-US" sz="1900" dirty="0"/>
          </a:p>
          <a:p>
            <a:pPr marL="0" lvl="1">
              <a:spcAft>
                <a:spcPts val="1200"/>
              </a:spcAft>
              <a:buClr>
                <a:schemeClr val="accent2"/>
              </a:buClr>
              <a:defRPr/>
            </a:pPr>
            <a:endParaRPr lang="en-GB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7D1F22-988F-D4D5-EDAE-B84E2B624CAB}"/>
              </a:ext>
            </a:extLst>
          </p:cNvPr>
          <p:cNvSpPr/>
          <p:nvPr/>
        </p:nvSpPr>
        <p:spPr>
          <a:xfrm>
            <a:off x="838201" y="3820260"/>
            <a:ext cx="536665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altLang="en-US" sz="2000" b="1" dirty="0">
                <a:solidFill>
                  <a:schemeClr val="tx2"/>
                </a:solidFill>
              </a:rPr>
              <a:t>No change in funding</a:t>
            </a:r>
          </a:p>
          <a:p>
            <a:pPr marL="342900" lvl="1" indent="-3429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pPr>
            <a:r>
              <a:rPr lang="en-150" sz="1900" dirty="0"/>
              <a:t>T</a:t>
            </a:r>
            <a:r>
              <a:rPr lang="en-US" sz="1900" dirty="0"/>
              <a:t>he amount of funding is </a:t>
            </a:r>
            <a:r>
              <a:rPr lang="en-150" sz="1900" dirty="0"/>
              <a:t>generally </a:t>
            </a:r>
            <a:r>
              <a:rPr lang="en-US" sz="1900" dirty="0"/>
              <a:t>similar in lump sum and actual cost grants.</a:t>
            </a:r>
            <a:endParaRPr lang="en-150" sz="1900" dirty="0"/>
          </a:p>
          <a:p>
            <a:pPr marL="342900" lvl="1" indent="-3429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pPr>
            <a:r>
              <a:rPr lang="en-150" sz="1900" dirty="0"/>
              <a:t>So far, we avoid lump sums for very big grants. This can explain the wider range of grant sizes for actual cost IAs.</a:t>
            </a:r>
          </a:p>
          <a:p>
            <a:pPr marL="342900" lvl="1" indent="-3429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pPr>
            <a:endParaRPr lang="en-GB" sz="19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EDD879-A2C1-8EB3-0A35-CFF50A67F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232" y="3506342"/>
            <a:ext cx="4328535" cy="28836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0A54E8-4033-CDD4-CC11-A6E8BDDDC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537" y="1165594"/>
            <a:ext cx="4322439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69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Lump sums do not behave differently</a:t>
            </a:r>
            <a:r>
              <a:rPr lang="en-150" dirty="0"/>
              <a:t> (II)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50277" y="1300950"/>
            <a:ext cx="563186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altLang="en-US" sz="2000" b="1" dirty="0">
                <a:solidFill>
                  <a:schemeClr val="tx2"/>
                </a:solidFill>
              </a:rPr>
              <a:t>Normal levels of SMEs and newcomers</a:t>
            </a:r>
          </a:p>
          <a:p>
            <a:pPr marL="342900" lvl="1" indent="-3429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pPr>
            <a:r>
              <a:rPr lang="en-150" sz="1900" dirty="0"/>
              <a:t>L</a:t>
            </a:r>
            <a:r>
              <a:rPr lang="en-US" sz="1900" dirty="0" err="1"/>
              <a:t>arge</a:t>
            </a:r>
            <a:r>
              <a:rPr lang="en-US" sz="1900" dirty="0"/>
              <a:t> variation across and within the six clusters of Pillar II</a:t>
            </a:r>
            <a:endParaRPr lang="en-150" sz="1900" dirty="0"/>
          </a:p>
          <a:p>
            <a:pPr marL="342900" lvl="1" indent="-3429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pPr>
            <a:r>
              <a:rPr lang="en-150" sz="1900" dirty="0"/>
              <a:t>N</a:t>
            </a:r>
            <a:r>
              <a:rPr lang="en-US" sz="1900" dirty="0"/>
              <a:t>o significant difference in the average values of SME and newcomer participations when comparing lump sum</a:t>
            </a:r>
            <a:r>
              <a:rPr lang="en-150" sz="1900" dirty="0"/>
              <a:t>s</a:t>
            </a:r>
            <a:r>
              <a:rPr lang="en-US" sz="1900" dirty="0"/>
              <a:t> and actual cost</a:t>
            </a:r>
            <a:r>
              <a:rPr lang="en-150" sz="1900" dirty="0"/>
              <a:t>s</a:t>
            </a:r>
            <a:r>
              <a:rPr lang="en-US" sz="1900" dirty="0"/>
              <a:t> </a:t>
            </a:r>
            <a:endParaRPr lang="en-150" sz="19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9FEA6A-10C7-EC90-C1A4-994C228AF355}"/>
              </a:ext>
            </a:extLst>
          </p:cNvPr>
          <p:cNvSpPr/>
          <p:nvPr/>
        </p:nvSpPr>
        <p:spPr>
          <a:xfrm>
            <a:off x="750277" y="3796640"/>
            <a:ext cx="5631862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150" altLang="en-US" sz="2000" b="1" dirty="0">
                <a:solidFill>
                  <a:schemeClr val="tx2"/>
                </a:solidFill>
              </a:rPr>
              <a:t>The functioning of R&amp;I projects is not changed</a:t>
            </a:r>
            <a:endParaRPr lang="en-GB" altLang="en-US" sz="2000" b="1" dirty="0">
              <a:solidFill>
                <a:schemeClr val="tx2"/>
              </a:solidFill>
            </a:endParaRPr>
          </a:p>
          <a:p>
            <a:pPr marL="342900" lvl="1" indent="-3429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pPr>
            <a:r>
              <a:rPr lang="en-150" sz="1900" dirty="0"/>
              <a:t>All </a:t>
            </a:r>
            <a:r>
              <a:rPr lang="en-US" sz="1900" dirty="0"/>
              <a:t>types of </a:t>
            </a:r>
            <a:r>
              <a:rPr lang="en-US" sz="1900" dirty="0" err="1"/>
              <a:t>organisations</a:t>
            </a:r>
            <a:r>
              <a:rPr lang="en-US" sz="1900" dirty="0"/>
              <a:t> a</a:t>
            </a:r>
            <a:r>
              <a:rPr lang="en-150" sz="1900" dirty="0"/>
              <a:t>re well represented in lump </a:t>
            </a:r>
            <a:r>
              <a:rPr lang="en-150" sz="1900"/>
              <a:t>sum projects</a:t>
            </a:r>
            <a:endParaRPr lang="en-150" sz="1900" dirty="0"/>
          </a:p>
          <a:p>
            <a:pPr marL="342900" lvl="1" indent="-3429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pPr>
            <a:r>
              <a:rPr lang="en-150" sz="1900" dirty="0"/>
              <a:t>More work packages in lump sum grants, but </a:t>
            </a:r>
            <a:r>
              <a:rPr lang="en-US" sz="1900" dirty="0"/>
              <a:t>the average funding per</a:t>
            </a:r>
            <a:r>
              <a:rPr lang="en-150" sz="1900" dirty="0"/>
              <a:t> participation and per</a:t>
            </a:r>
            <a:r>
              <a:rPr lang="en-US" sz="1900" dirty="0"/>
              <a:t> lump sum work package is still very sizeable</a:t>
            </a:r>
            <a:endParaRPr lang="en-150" sz="19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6118642-707C-9F27-F2FC-F66231A44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9766" y="1100236"/>
            <a:ext cx="4340728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44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Suggested improvements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38200" y="1187603"/>
            <a:ext cx="105156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altLang="en-US" sz="1900" b="1" dirty="0">
                <a:solidFill>
                  <a:schemeClr val="tx2"/>
                </a:solidFill>
              </a:rPr>
              <a:t>G</a:t>
            </a:r>
            <a:r>
              <a:rPr lang="en-US" altLang="en-US" sz="1900" b="1" dirty="0" err="1">
                <a:solidFill>
                  <a:schemeClr val="tx2"/>
                </a:solidFill>
              </a:rPr>
              <a:t>uidance</a:t>
            </a:r>
            <a:r>
              <a:rPr lang="en-US" altLang="en-US" sz="1900" b="1" dirty="0">
                <a:solidFill>
                  <a:schemeClr val="tx2"/>
                </a:solidFill>
              </a:rPr>
              <a:t> on splitting work packages</a:t>
            </a:r>
            <a:endParaRPr lang="en-150" altLang="en-US" sz="1900" b="1" dirty="0">
              <a:solidFill>
                <a:schemeClr val="tx2"/>
              </a:solidFill>
            </a:endParaRP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pPr>
            <a:r>
              <a:rPr lang="en-150" sz="1900" dirty="0"/>
              <a:t>We </a:t>
            </a:r>
            <a:r>
              <a:rPr lang="en-IE" sz="1900" dirty="0"/>
              <a:t>have </a:t>
            </a:r>
            <a:r>
              <a:rPr lang="en-150" sz="1900" dirty="0"/>
              <a:t>updated the </a:t>
            </a:r>
            <a:r>
              <a:rPr lang="en-US" sz="1900" dirty="0"/>
              <a:t>proposal template to clarify how the work packages should be designed and described, and</a:t>
            </a:r>
            <a:r>
              <a:rPr lang="en-150" sz="1900" dirty="0"/>
              <a:t> </a:t>
            </a:r>
            <a:r>
              <a:rPr lang="en-IE" sz="1900" dirty="0"/>
              <a:t>to</a:t>
            </a:r>
            <a:r>
              <a:rPr lang="en-150" sz="1900" dirty="0"/>
              <a:t> </a:t>
            </a:r>
            <a:r>
              <a:rPr kumimoji="0" lang="en-150" sz="19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clarify that the splitting of work packages is optional</a:t>
            </a:r>
            <a:r>
              <a:rPr kumimoji="0" lang="en-IE" sz="19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150" sz="19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pPr>
            <a:endParaRPr lang="en-GB" altLang="en-US" sz="400" dirty="0"/>
          </a:p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150" altLang="en-US" sz="1900" b="1" dirty="0">
                <a:solidFill>
                  <a:schemeClr val="tx2"/>
                </a:solidFill>
              </a:rPr>
              <a:t>U</a:t>
            </a:r>
            <a:r>
              <a:rPr lang="en-US" altLang="en-US" sz="1900" b="1" dirty="0">
                <a:solidFill>
                  <a:schemeClr val="tx2"/>
                </a:solidFill>
              </a:rPr>
              <a:t>ser-friendliness of the lump sum budget table</a:t>
            </a:r>
            <a:endParaRPr lang="en-150" altLang="en-US" sz="1900" b="1" dirty="0">
              <a:solidFill>
                <a:schemeClr val="tx2"/>
              </a:solidFill>
            </a:endParaRPr>
          </a:p>
          <a:p>
            <a:pPr marL="342900" lvl="1" indent="-3429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pPr>
            <a:r>
              <a:rPr lang="en-150" sz="1900" dirty="0"/>
              <a:t>We are working towards the implementation of the lump sum budget table in the online submission system (planned for 2025)</a:t>
            </a:r>
            <a:r>
              <a:rPr lang="en-IE" sz="1900" dirty="0"/>
              <a:t>, and </a:t>
            </a:r>
            <a:r>
              <a:rPr lang="en-150" sz="1900" dirty="0"/>
              <a:t>we continue to improve the current Excel file</a:t>
            </a:r>
            <a:r>
              <a:rPr lang="en-IE" sz="1900" dirty="0"/>
              <a:t>.</a:t>
            </a:r>
            <a:endParaRPr lang="en-150" sz="1900" dirty="0"/>
          </a:p>
          <a:p>
            <a:pPr marL="0" lvl="1">
              <a:spcAft>
                <a:spcPts val="1200"/>
              </a:spcAft>
              <a:buClr>
                <a:schemeClr val="accent2"/>
              </a:buClr>
              <a:defRPr/>
            </a:pPr>
            <a:endParaRPr lang="en-150" sz="400" dirty="0"/>
          </a:p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150" altLang="en-US" sz="1900" b="1" dirty="0">
                <a:solidFill>
                  <a:schemeClr val="tx2"/>
                </a:solidFill>
              </a:rPr>
              <a:t>Q</a:t>
            </a:r>
            <a:r>
              <a:rPr lang="en-US" altLang="en-US" sz="1900" b="1" dirty="0" err="1">
                <a:solidFill>
                  <a:schemeClr val="tx2"/>
                </a:solidFill>
              </a:rPr>
              <a:t>uality</a:t>
            </a:r>
            <a:r>
              <a:rPr lang="en-US" altLang="en-US" sz="1900" b="1" dirty="0">
                <a:solidFill>
                  <a:schemeClr val="tx2"/>
                </a:solidFill>
              </a:rPr>
              <a:t> of the evaluation feedback</a:t>
            </a:r>
            <a:endParaRPr lang="en-150" altLang="en-US" sz="1900" b="1" dirty="0">
              <a:solidFill>
                <a:schemeClr val="tx2"/>
              </a:solidFill>
            </a:endParaRP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pPr>
            <a:r>
              <a:rPr lang="en-150" sz="1900" dirty="0"/>
              <a:t>We </a:t>
            </a:r>
            <a:r>
              <a:rPr lang="en-IE" sz="1900" dirty="0"/>
              <a:t>have </a:t>
            </a:r>
            <a:r>
              <a:rPr lang="en-150" sz="1900" dirty="0"/>
              <a:t>updated the b</a:t>
            </a:r>
            <a:r>
              <a:rPr lang="en-US" sz="1900" dirty="0" err="1"/>
              <a:t>riefing</a:t>
            </a:r>
            <a:r>
              <a:rPr lang="en-US" sz="1900" dirty="0"/>
              <a:t> for experts</a:t>
            </a:r>
            <a:r>
              <a:rPr lang="en-150" sz="1900" dirty="0"/>
              <a:t>: experts’</a:t>
            </a:r>
            <a:r>
              <a:rPr lang="en-US" sz="1900" dirty="0"/>
              <a:t> recommendations on the lump sum budget must be precise enough, and</a:t>
            </a:r>
            <a:r>
              <a:rPr lang="en-150" sz="1900" dirty="0"/>
              <a:t> experts must document the assessment of</a:t>
            </a:r>
            <a:r>
              <a:rPr lang="en-US" sz="1900" dirty="0"/>
              <a:t> the budget. </a:t>
            </a:r>
            <a:endParaRPr lang="en-150" sz="1900" dirty="0"/>
          </a:p>
          <a:p>
            <a:pPr marL="0" lvl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defRPr/>
            </a:pPr>
            <a:endParaRPr lang="en-150" sz="400" dirty="0"/>
          </a:p>
          <a:p>
            <a:pPr marL="0" lvl="1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defRPr/>
            </a:pPr>
            <a:r>
              <a:rPr lang="en-150" altLang="en-US" sz="1900" b="1" dirty="0">
                <a:solidFill>
                  <a:schemeClr val="tx2"/>
                </a:solidFill>
              </a:rPr>
              <a:t>C</a:t>
            </a:r>
            <a:r>
              <a:rPr lang="en-US" altLang="en-US" sz="1900" b="1" dirty="0" err="1">
                <a:solidFill>
                  <a:schemeClr val="tx2"/>
                </a:solidFill>
              </a:rPr>
              <a:t>larity</a:t>
            </a:r>
            <a:r>
              <a:rPr lang="en-US" altLang="en-US" sz="1900" b="1" dirty="0">
                <a:solidFill>
                  <a:schemeClr val="tx2"/>
                </a:solidFill>
              </a:rPr>
              <a:t> on record-keeping and controls</a:t>
            </a:r>
            <a:endParaRPr lang="en-150" altLang="en-US" sz="1900" b="1" dirty="0">
              <a:solidFill>
                <a:schemeClr val="tx2"/>
              </a:solidFill>
            </a:endParaRPr>
          </a:p>
          <a:p>
            <a:pPr marL="342900" lvl="1" indent="-3429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pPr>
            <a:r>
              <a:rPr lang="en-US" sz="1900" dirty="0"/>
              <a:t>Preparations for ex-post technical reviews </a:t>
            </a:r>
            <a:r>
              <a:rPr lang="en-150" sz="1900" dirty="0"/>
              <a:t>for lump sum grants </a:t>
            </a:r>
            <a:r>
              <a:rPr lang="en-US" sz="1900" dirty="0"/>
              <a:t>are ongoing.</a:t>
            </a:r>
            <a:endParaRPr lang="en-150" sz="1900" dirty="0"/>
          </a:p>
          <a:p>
            <a:pPr marL="342900" lvl="1" indent="-342900"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/>
            </a:pPr>
            <a:r>
              <a:rPr lang="en-150" sz="1900" dirty="0"/>
              <a:t>No financial audits of lump sum grants</a:t>
            </a:r>
            <a:r>
              <a:rPr lang="en-IE" sz="1900" dirty="0"/>
              <a:t>.</a:t>
            </a: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2976134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Full report available online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517529" y="1356841"/>
            <a:ext cx="58791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altLang="en-US" sz="2000" b="1" dirty="0">
                <a:solidFill>
                  <a:schemeClr val="tx2"/>
                </a:solidFill>
              </a:rPr>
              <a:t>Funding &amp; Tenders Portal, 3 September 2024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0FBB9E-3307-8883-70DC-5FB60D401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389" y="1952207"/>
            <a:ext cx="6932404" cy="39027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3E557B-F26B-AF53-8F0B-E99A29C90C4F}"/>
              </a:ext>
            </a:extLst>
          </p:cNvPr>
          <p:cNvSpPr txBox="1"/>
          <p:nvPr/>
        </p:nvSpPr>
        <p:spPr>
          <a:xfrm>
            <a:off x="2408929" y="6062631"/>
            <a:ext cx="73593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spcAft>
                <a:spcPts val="1200"/>
              </a:spcAft>
              <a:buClr>
                <a:schemeClr val="accent2"/>
              </a:buClr>
              <a:defRPr/>
            </a:pPr>
            <a:r>
              <a:rPr lang="de-DE" sz="1400" dirty="0">
                <a:hlinkClick r:id="rId3"/>
              </a:rPr>
              <a:t>https://ec.europa.eu/info/funding-tenders/opportunities/portal/screen/support/news/30194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58721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150" dirty="0"/>
              <a:t>Resources </a:t>
            </a:r>
            <a:r>
              <a:rPr lang="en-US" dirty="0"/>
              <a:t>available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73335" y="921155"/>
            <a:ext cx="8099165" cy="851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spcAft>
                <a:spcPts val="0"/>
              </a:spcAft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1600" b="0" dirty="0">
              <a:solidFill>
                <a:schemeClr val="tx1"/>
              </a:solidFill>
              <a:hlinkClick r:id="rId2"/>
            </a:endParaRPr>
          </a:p>
          <a:p>
            <a:pPr>
              <a:buClr>
                <a:schemeClr val="accent2"/>
              </a:buClr>
            </a:pPr>
            <a:r>
              <a:rPr lang="en-GB" b="0" dirty="0">
                <a:solidFill>
                  <a:schemeClr val="tx1"/>
                </a:solidFill>
              </a:rPr>
              <a:t>One dedicated </a:t>
            </a:r>
            <a:r>
              <a:rPr lang="en-GB" dirty="0">
                <a:solidFill>
                  <a:schemeClr val="tx1"/>
                </a:solidFill>
                <a:hlinkClick r:id="rId3"/>
              </a:rPr>
              <a:t>lump sum page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b="0" dirty="0">
                <a:solidFill>
                  <a:schemeClr val="tx1"/>
                </a:solidFill>
              </a:rPr>
              <a:t>on the F</a:t>
            </a:r>
            <a:r>
              <a:rPr lang="en-150" b="0" dirty="0" err="1">
                <a:solidFill>
                  <a:schemeClr val="tx1"/>
                </a:solidFill>
              </a:rPr>
              <a:t>unding</a:t>
            </a:r>
            <a:r>
              <a:rPr lang="en-150" b="0" dirty="0">
                <a:solidFill>
                  <a:schemeClr val="tx1"/>
                </a:solidFill>
              </a:rPr>
              <a:t> </a:t>
            </a:r>
            <a:r>
              <a:rPr lang="en-GB" b="0" dirty="0">
                <a:solidFill>
                  <a:schemeClr val="tx1"/>
                </a:solidFill>
              </a:rPr>
              <a:t>&amp;T</a:t>
            </a:r>
            <a:r>
              <a:rPr lang="en-150" b="0" dirty="0">
                <a:solidFill>
                  <a:schemeClr val="tx1"/>
                </a:solidFill>
              </a:rPr>
              <a:t>enders</a:t>
            </a:r>
            <a:r>
              <a:rPr lang="en-GB" b="0" dirty="0">
                <a:solidFill>
                  <a:schemeClr val="tx1"/>
                </a:solidFill>
              </a:rPr>
              <a:t> Portal with:</a:t>
            </a:r>
            <a:endParaRPr lang="en-US" sz="1800" b="0" dirty="0">
              <a:solidFill>
                <a:schemeClr val="tx1"/>
              </a:solidFill>
            </a:endParaRPr>
          </a:p>
          <a:p>
            <a:pPr marL="342900" lvl="1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600" b="0" dirty="0">
              <a:solidFill>
                <a:schemeClr val="tx1"/>
              </a:solidFill>
            </a:endParaRPr>
          </a:p>
          <a:p>
            <a:pPr>
              <a:buClr>
                <a:schemeClr val="accent2"/>
              </a:buClr>
            </a:pPr>
            <a:endParaRPr lang="en-GB" sz="1800" b="0" dirty="0">
              <a:solidFill>
                <a:schemeClr val="tx1"/>
              </a:solidFill>
            </a:endParaRPr>
          </a:p>
          <a:p>
            <a:pPr lvl="1">
              <a:buClr>
                <a:schemeClr val="accent2"/>
              </a:buClr>
            </a:pPr>
            <a:endParaRPr lang="fr-BE" sz="2000" dirty="0">
              <a:solidFill>
                <a:schemeClr val="tx2"/>
              </a:solidFill>
            </a:endParaRPr>
          </a:p>
          <a:p>
            <a:pPr lvl="1">
              <a:buClr>
                <a:schemeClr val="accent2"/>
              </a:buClr>
            </a:pPr>
            <a:endParaRPr lang="fr-BE" b="0" dirty="0">
              <a:solidFill>
                <a:schemeClr val="tx1"/>
              </a:solidFill>
            </a:endParaRPr>
          </a:p>
        </p:txBody>
      </p:sp>
      <p:pic>
        <p:nvPicPr>
          <p:cNvPr id="9" name="Picture 8" descr="null" title="null">
            <a:extLst>
              <a:ext uri="{FF2B5EF4-FFF2-40B4-BE49-F238E27FC236}">
                <a16:creationId xmlns:a16="http://schemas.microsoft.com/office/drawing/2014/main" id="{E400F48E-CF70-4CE8-A6CD-027191C43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8617" y="1362838"/>
            <a:ext cx="3197028" cy="4518824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41AD657-14FE-48D9-8DD7-C309F581CABD}"/>
              </a:ext>
            </a:extLst>
          </p:cNvPr>
          <p:cNvGraphicFramePr/>
          <p:nvPr/>
        </p:nvGraphicFramePr>
        <p:xfrm>
          <a:off x="473335" y="1871176"/>
          <a:ext cx="7961085" cy="4518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71962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ccent 7">
      <a:dk1>
        <a:srgbClr val="4D4D4D"/>
      </a:dk1>
      <a:lt1>
        <a:srgbClr val="FFFFFF"/>
      </a:lt1>
      <a:dk2>
        <a:srgbClr val="004494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04494"/>
      </a:hlink>
      <a:folHlink>
        <a:srgbClr val="00449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725691-cbdf-4bd5-9f09-d03b804aa98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03DB0AF6A6EB47A8B569B6395F23FA" ma:contentTypeVersion="11" ma:contentTypeDescription="Create a new document." ma:contentTypeScope="" ma:versionID="b5d46e254c87ee825350b185d0f3cf78">
  <xsd:schema xmlns:xsd="http://www.w3.org/2001/XMLSchema" xmlns:xs="http://www.w3.org/2001/XMLSchema" xmlns:p="http://schemas.microsoft.com/office/2006/metadata/properties" xmlns:ns2="f2725691-cbdf-4bd5-9f09-d03b804aa985" xmlns:ns3="7c2eb7b1-4466-4bdc-8e29-b430061a0fa3" targetNamespace="http://schemas.microsoft.com/office/2006/metadata/properties" ma:root="true" ma:fieldsID="ca8f82be5e40a48530c095584fe74764" ns2:_="" ns3:_="">
    <xsd:import namespace="f2725691-cbdf-4bd5-9f09-d03b804aa985"/>
    <xsd:import namespace="7c2eb7b1-4466-4bdc-8e29-b430061a0f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25691-cbdf-4bd5-9f09-d03b804aa9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2eb7b1-4466-4bdc-8e29-b430061a0fa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DDFD4F-2232-44CE-957E-3EA7818D86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AC39E3-A5D5-435D-ACAD-06912C901BE3}">
  <ds:schemaRefs>
    <ds:schemaRef ds:uri="http://schemas.openxmlformats.org/package/2006/metadata/core-properties"/>
    <ds:schemaRef ds:uri="http://purl.org/dc/dcmitype/"/>
    <ds:schemaRef ds:uri="f2725691-cbdf-4bd5-9f09-d03b804aa985"/>
    <ds:schemaRef ds:uri="7c2eb7b1-4466-4bdc-8e29-b430061a0fa3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21EDB58-C285-45E0-B06D-110C8ACE48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25691-cbdf-4bd5-9f09-d03b804aa985"/>
    <ds:schemaRef ds:uri="7c2eb7b1-4466-4bdc-8e29-b430061a0f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689</Words>
  <Application>Microsoft Office PowerPoint</Application>
  <PresentationFormat>Breedbeeld</PresentationFormat>
  <Paragraphs>88</Paragraphs>
  <Slides>10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EC Square Sans Pro</vt:lpstr>
      <vt:lpstr>EC Square Sans Pro Light</vt:lpstr>
      <vt:lpstr>Office Theme</vt:lpstr>
      <vt:lpstr>PowerPoint-presentatie</vt:lpstr>
      <vt:lpstr>Scope of the lump sum assessment 2024</vt:lpstr>
      <vt:lpstr>Developments up to 2024</vt:lpstr>
      <vt:lpstr>Lump sums remain popular</vt:lpstr>
      <vt:lpstr>Lump sum grants do not behave differently (I)</vt:lpstr>
      <vt:lpstr>Lump sums do not behave differently (II) </vt:lpstr>
      <vt:lpstr>Suggested improvements</vt:lpstr>
      <vt:lpstr>Full report available online</vt:lpstr>
      <vt:lpstr>Resources available</vt:lpstr>
      <vt:lpstr>PowerPoint-presentatie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ZACHARIADOU Eleftheria (RTD-EXT)</dc:creator>
  <cp:lastModifiedBy>Ann Van Hauwaert (FWO)</cp:lastModifiedBy>
  <cp:revision>450</cp:revision>
  <dcterms:created xsi:type="dcterms:W3CDTF">2020-12-04T09:35:19Z</dcterms:created>
  <dcterms:modified xsi:type="dcterms:W3CDTF">2024-10-22T07:21:55Z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2022-10-12T07:44:39Z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1323aab5-e1de-42a5-a34c-d567bbf7c8af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0x010100FA03DB0AF6A6EB47A8B569B6395F23FA</vt:lpwstr>
  </property>
  <property fmtid="{D5CDD505-2E9C-101B-9397-08002B2CF9AE}" pid="10" name="MediaServiceImageTags">
    <vt:lpwstr/>
  </property>
</Properties>
</file>